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6"/>
  </p:notesMasterIdLst>
  <p:handoutMasterIdLst>
    <p:handoutMasterId r:id="rId47"/>
  </p:handoutMasterIdLst>
  <p:sldIdLst>
    <p:sldId id="357" r:id="rId2"/>
    <p:sldId id="358" r:id="rId3"/>
    <p:sldId id="359"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402" r:id="rId36"/>
    <p:sldId id="391" r:id="rId37"/>
    <p:sldId id="392" r:id="rId38"/>
    <p:sldId id="393" r:id="rId39"/>
    <p:sldId id="394" r:id="rId40"/>
    <p:sldId id="401" r:id="rId41"/>
    <p:sldId id="396" r:id="rId42"/>
    <p:sldId id="397" r:id="rId43"/>
    <p:sldId id="398" r:id="rId44"/>
    <p:sldId id="400"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3E3E3"/>
    <a:srgbClr val="C40836"/>
    <a:srgbClr val="5C5C5C"/>
    <a:srgbClr val="C01B1C"/>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3"/>
    <p:restoredTop sz="94511"/>
  </p:normalViewPr>
  <p:slideViewPr>
    <p:cSldViewPr snapToGrid="0">
      <p:cViewPr>
        <p:scale>
          <a:sx n="165" d="100"/>
          <a:sy n="165" d="100"/>
        </p:scale>
        <p:origin x="1008" y="1080"/>
      </p:cViewPr>
      <p:guideLst>
        <p:guide orient="horz" pos="162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9/11/17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11/9/17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7" y="-5701"/>
            <a:ext cx="9320054" cy="5242530"/>
          </a:xfrm>
          <a:prstGeom prst="rect">
            <a:avLst/>
          </a:prstGeom>
        </p:spPr>
      </p:pic>
      <p:sp>
        <p:nvSpPr>
          <p:cNvPr id="2" name="Title 1"/>
          <p:cNvSpPr>
            <a:spLocks noGrp="1"/>
          </p:cNvSpPr>
          <p:nvPr>
            <p:ph type="ctrTitle"/>
          </p:nvPr>
        </p:nvSpPr>
        <p:spPr>
          <a:xfrm>
            <a:off x="323528" y="1383619"/>
            <a:ext cx="8424936" cy="162017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323528" y="3057804"/>
            <a:ext cx="842493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395536" y="303498"/>
            <a:ext cx="8352928" cy="85725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329612"/>
            <a:ext cx="8352928" cy="264629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87" y="4821422"/>
            <a:ext cx="9136426" cy="342616"/>
          </a:xfrm>
          <a:prstGeom prst="rect">
            <a:avLst/>
          </a:prstGeom>
        </p:spPr>
      </p:pic>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72" r:id="rId4"/>
    <p:sldLayoutId id="2147483674" r:id="rId5"/>
    <p:sldLayoutId id="2147483675" r:id="rId6"/>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276" y="1329375"/>
            <a:ext cx="7115412" cy="1620179"/>
          </a:xfrm>
        </p:spPr>
        <p:txBody>
          <a:bodyPr>
            <a:normAutofit/>
          </a:bodyPr>
          <a:lstStyle/>
          <a:p>
            <a:pPr algn="ctr"/>
            <a:r>
              <a:rPr lang="en-US" dirty="0" smtClean="0">
                <a:solidFill>
                  <a:srgbClr val="FFFFFF"/>
                </a:solidFill>
              </a:rPr>
              <a:t>Rolling the </a:t>
            </a:r>
            <a:r>
              <a:rPr lang="en-US" dirty="0" smtClean="0">
                <a:solidFill>
                  <a:srgbClr val="FFFFFF"/>
                </a:solidFill>
              </a:rPr>
              <a:t>Root KSK</a:t>
            </a:r>
            <a:endParaRPr lang="en-US" sz="1800" i="1" dirty="0">
              <a:solidFill>
                <a:srgbClr val="FFFFFF"/>
              </a:solidFill>
            </a:endParaRPr>
          </a:p>
        </p:txBody>
      </p:sp>
      <p:sp>
        <p:nvSpPr>
          <p:cNvPr id="3" name="Subtitle 2"/>
          <p:cNvSpPr>
            <a:spLocks noGrp="1"/>
          </p:cNvSpPr>
          <p:nvPr>
            <p:ph type="subTitle" idx="1"/>
          </p:nvPr>
        </p:nvSpPr>
        <p:spPr>
          <a:xfrm>
            <a:off x="481983" y="3235082"/>
            <a:ext cx="4800600" cy="1314450"/>
          </a:xfrm>
        </p:spPr>
        <p:txBody>
          <a:bodyPr>
            <a:normAutofit/>
          </a:bodyPr>
          <a:lstStyle/>
          <a:p>
            <a:r>
              <a:rPr lang="en-US" sz="1500" dirty="0">
                <a:solidFill>
                  <a:srgbClr val="FFFFFF"/>
                </a:solidFill>
                <a:latin typeface="AhnbergHand"/>
                <a:cs typeface="AhnbergHand"/>
              </a:rPr>
              <a:t>Geoff Huston</a:t>
            </a:r>
          </a:p>
          <a:p>
            <a:r>
              <a:rPr lang="en-US" sz="1500" dirty="0">
                <a:solidFill>
                  <a:srgbClr val="FFFFFF"/>
                </a:solidFill>
                <a:latin typeface="AhnbergHand"/>
                <a:cs typeface="AhnbergHand"/>
              </a:rPr>
              <a:t>APNIC Labs</a:t>
            </a:r>
          </a:p>
          <a:p>
            <a:r>
              <a:rPr lang="en-US" sz="1500" dirty="0">
                <a:solidFill>
                  <a:srgbClr val="FFFFFF"/>
                </a:solidFill>
                <a:latin typeface="AhnbergHand"/>
                <a:cs typeface="AhnbergHand"/>
              </a:rPr>
              <a:t>September 2017</a:t>
            </a:r>
          </a:p>
        </p:txBody>
      </p:sp>
    </p:spTree>
    <p:extLst>
      <p:ext uri="{BB962C8B-B14F-4D97-AF65-F5344CB8AC3E}">
        <p14:creationId xmlns:p14="http://schemas.microsoft.com/office/powerpoint/2010/main" val="170888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3" name="Freeform 2"/>
          <p:cNvSpPr/>
          <p:nvPr/>
        </p:nvSpPr>
        <p:spPr>
          <a:xfrm>
            <a:off x="488197" y="1348087"/>
            <a:ext cx="5023055" cy="1096547"/>
          </a:xfrm>
          <a:custGeom>
            <a:avLst/>
            <a:gdLst>
              <a:gd name="connsiteX0" fmla="*/ 1133242 w 5285410"/>
              <a:gd name="connsiteY0" fmla="*/ 933051 h 1462063"/>
              <a:gd name="connsiteX1" fmla="*/ 709908 w 5285410"/>
              <a:gd name="connsiteY1" fmla="*/ 361551 h 1462063"/>
              <a:gd name="connsiteX2" fmla="*/ 138408 w 5285410"/>
              <a:gd name="connsiteY2" fmla="*/ 573218 h 1462063"/>
              <a:gd name="connsiteX3" fmla="*/ 64325 w 5285410"/>
              <a:gd name="connsiteY3" fmla="*/ 1261134 h 1462063"/>
              <a:gd name="connsiteX4" fmla="*/ 942742 w 5285410"/>
              <a:gd name="connsiteY4" fmla="*/ 1441051 h 1462063"/>
              <a:gd name="connsiteX5" fmla="*/ 1291992 w 5285410"/>
              <a:gd name="connsiteY5" fmla="*/ 858968 h 1462063"/>
              <a:gd name="connsiteX6" fmla="*/ 1471908 w 5285410"/>
              <a:gd name="connsiteY6" fmla="*/ 795468 h 1462063"/>
              <a:gd name="connsiteX7" fmla="*/ 3842575 w 5285410"/>
              <a:gd name="connsiteY7" fmla="*/ 223968 h 1462063"/>
              <a:gd name="connsiteX8" fmla="*/ 3958992 w 5285410"/>
              <a:gd name="connsiteY8" fmla="*/ 255718 h 1462063"/>
              <a:gd name="connsiteX9" fmla="*/ 3779075 w 5285410"/>
              <a:gd name="connsiteY9" fmla="*/ 731968 h 1462063"/>
              <a:gd name="connsiteX10" fmla="*/ 3863742 w 5285410"/>
              <a:gd name="connsiteY10" fmla="*/ 1049468 h 1462063"/>
              <a:gd name="connsiteX11" fmla="*/ 4805658 w 5285410"/>
              <a:gd name="connsiteY11" fmla="*/ 1155301 h 1462063"/>
              <a:gd name="connsiteX12" fmla="*/ 5218408 w 5285410"/>
              <a:gd name="connsiteY12" fmla="*/ 742551 h 1462063"/>
              <a:gd name="connsiteX13" fmla="*/ 5165492 w 5285410"/>
              <a:gd name="connsiteY13" fmla="*/ 54634 h 1462063"/>
              <a:gd name="connsiteX14" fmla="*/ 4085992 w 5285410"/>
              <a:gd name="connsiteY14" fmla="*/ 44051 h 14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5410" h="1462063">
                <a:moveTo>
                  <a:pt x="1133242" y="933051"/>
                </a:moveTo>
                <a:cubicBezTo>
                  <a:pt x="1004478" y="677287"/>
                  <a:pt x="875714" y="421523"/>
                  <a:pt x="709908" y="361551"/>
                </a:cubicBezTo>
                <a:cubicBezTo>
                  <a:pt x="544102" y="301579"/>
                  <a:pt x="246005" y="423287"/>
                  <a:pt x="138408" y="573218"/>
                </a:cubicBezTo>
                <a:cubicBezTo>
                  <a:pt x="30811" y="723149"/>
                  <a:pt x="-69731" y="1116495"/>
                  <a:pt x="64325" y="1261134"/>
                </a:cubicBezTo>
                <a:cubicBezTo>
                  <a:pt x="198381" y="1405773"/>
                  <a:pt x="738131" y="1508079"/>
                  <a:pt x="942742" y="1441051"/>
                </a:cubicBezTo>
                <a:cubicBezTo>
                  <a:pt x="1147353" y="1374023"/>
                  <a:pt x="1203798" y="966565"/>
                  <a:pt x="1291992" y="858968"/>
                </a:cubicBezTo>
                <a:cubicBezTo>
                  <a:pt x="1380186" y="751371"/>
                  <a:pt x="1471908" y="795468"/>
                  <a:pt x="1471908" y="795468"/>
                </a:cubicBezTo>
                <a:lnTo>
                  <a:pt x="3842575" y="223968"/>
                </a:lnTo>
                <a:cubicBezTo>
                  <a:pt x="4257089" y="134010"/>
                  <a:pt x="3969575" y="171051"/>
                  <a:pt x="3958992" y="255718"/>
                </a:cubicBezTo>
                <a:cubicBezTo>
                  <a:pt x="3948409" y="340385"/>
                  <a:pt x="3794950" y="599676"/>
                  <a:pt x="3779075" y="731968"/>
                </a:cubicBezTo>
                <a:cubicBezTo>
                  <a:pt x="3763200" y="864260"/>
                  <a:pt x="3692645" y="978913"/>
                  <a:pt x="3863742" y="1049468"/>
                </a:cubicBezTo>
                <a:cubicBezTo>
                  <a:pt x="4034839" y="1120023"/>
                  <a:pt x="4579880" y="1206454"/>
                  <a:pt x="4805658" y="1155301"/>
                </a:cubicBezTo>
                <a:cubicBezTo>
                  <a:pt x="5031436" y="1104148"/>
                  <a:pt x="5158436" y="925995"/>
                  <a:pt x="5218408" y="742551"/>
                </a:cubicBezTo>
                <a:cubicBezTo>
                  <a:pt x="5278380" y="559107"/>
                  <a:pt x="5354228" y="171051"/>
                  <a:pt x="5165492" y="54634"/>
                </a:cubicBezTo>
                <a:cubicBezTo>
                  <a:pt x="4976756" y="-61783"/>
                  <a:pt x="4085992" y="44051"/>
                  <a:pt x="4085992" y="44051"/>
                </a:cubicBezTo>
              </a:path>
            </a:pathLst>
          </a:custGeom>
          <a:ln w="762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178963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a:xfrm>
            <a:off x="1485900" y="1200151"/>
            <a:ext cx="6515100" cy="3394472"/>
          </a:xfrm>
        </p:spPr>
        <p:txBody>
          <a:bodyPr>
            <a:normAutofit/>
          </a:bodyPr>
          <a:lstStyle/>
          <a:p>
            <a:pPr marL="0" indent="0">
              <a:buNone/>
            </a:pPr>
            <a:r>
              <a:rPr lang="en-US" sz="2100" dirty="0"/>
              <a:t>That it’s hard to talk about “</a:t>
            </a:r>
            <a:r>
              <a:rPr lang="en-US" sz="2100" dirty="0">
                <a:solidFill>
                  <a:srgbClr val="E46C0A"/>
                </a:solidFill>
              </a:rPr>
              <a:t>all resolvers</a:t>
            </a:r>
            <a:r>
              <a:rPr lang="en-US" sz="2100" dirty="0"/>
              <a:t>” </a:t>
            </a:r>
          </a:p>
          <a:p>
            <a:pPr lvl="1"/>
            <a:r>
              <a:rPr lang="en-US" sz="1800" dirty="0"/>
              <a:t>We don</a:t>
            </a:r>
            <a:r>
              <a:rPr lang="fr-FR" sz="1800" dirty="0"/>
              <a:t>’</a:t>
            </a:r>
            <a:r>
              <a:rPr lang="en-US" sz="1800" dirty="0"/>
              <a:t>t know the ratio of the number of resolvers we cannot see compared to the resolvers we can see from the perspective of an authoritative name server</a:t>
            </a:r>
          </a:p>
          <a:p>
            <a:pPr lvl="1"/>
            <a:endParaRPr lang="en-US" sz="1800" dirty="0"/>
          </a:p>
          <a:p>
            <a:pPr marL="0" indent="0">
              <a:buNone/>
            </a:pPr>
            <a:r>
              <a:rPr lang="en-US" sz="2100" dirty="0"/>
              <a:t>We can only talk about “</a:t>
            </a:r>
            <a:r>
              <a:rPr lang="en-US" sz="2100" dirty="0">
                <a:solidFill>
                  <a:srgbClr val="E46C0A"/>
                </a:solidFill>
              </a:rPr>
              <a:t>visible resolvers</a:t>
            </a:r>
            <a:r>
              <a:rPr lang="en-US" sz="2100" dirty="0"/>
              <a:t>”</a:t>
            </a:r>
          </a:p>
          <a:p>
            <a:endParaRPr lang="en-US" sz="2100" dirty="0"/>
          </a:p>
        </p:txBody>
      </p:sp>
    </p:spTree>
    <p:extLst>
      <p:ext uri="{BB962C8B-B14F-4D97-AF65-F5344CB8AC3E}">
        <p14:creationId xmlns:p14="http://schemas.microsoft.com/office/powerpoint/2010/main" val="74272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Autofit/>
          </a:bodyPr>
          <a:lstStyle/>
          <a:p>
            <a:pPr marL="0" indent="0">
              <a:buNone/>
            </a:pPr>
            <a:r>
              <a:rPr lang="en-US" sz="2100" dirty="0">
                <a:solidFill>
                  <a:srgbClr val="984807"/>
                </a:solidFill>
              </a:rPr>
              <a:t>And there is an added issue here:</a:t>
            </a:r>
          </a:p>
          <a:p>
            <a:pPr lvl="1"/>
            <a:r>
              <a:rPr lang="en-US" sz="1800" dirty="0">
                <a:solidFill>
                  <a:srgbClr val="984807"/>
                </a:solidFill>
              </a:rPr>
              <a:t>It can be hard to tell the difference between a visible resolver performing DNSSEC validation and an occluded validating resolver performing validation via a visible non-validating forwarder </a:t>
            </a:r>
          </a:p>
          <a:p>
            <a:pPr lvl="1"/>
            <a:endParaRPr lang="en-US" sz="1800" dirty="0">
              <a:solidFill>
                <a:srgbClr val="984807"/>
              </a:solidFill>
            </a:endParaRPr>
          </a:p>
          <a:p>
            <a:pPr marL="200025" lvl="1" indent="0">
              <a:buNone/>
            </a:pPr>
            <a:endParaRPr lang="en-US" sz="1800" dirty="0">
              <a:solidFill>
                <a:srgbClr val="984807"/>
              </a:solidFill>
            </a:endParaRPr>
          </a:p>
        </p:txBody>
      </p:sp>
    </p:spTree>
    <p:extLst>
      <p:ext uri="{BB962C8B-B14F-4D97-AF65-F5344CB8AC3E}">
        <p14:creationId xmlns:p14="http://schemas.microsoft.com/office/powerpoint/2010/main" val="186914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Autofit/>
          </a:bodyPr>
          <a:lstStyle/>
          <a:p>
            <a:pPr marL="0" indent="0">
              <a:buNone/>
            </a:pPr>
            <a:r>
              <a:rPr lang="en-US" sz="2100" dirty="0">
                <a:solidFill>
                  <a:srgbClr val="984807"/>
                </a:solidFill>
              </a:rPr>
              <a:t>And there is an added issue here:</a:t>
            </a:r>
          </a:p>
          <a:p>
            <a:pPr lvl="1"/>
            <a:r>
              <a:rPr lang="en-US" sz="1800" dirty="0">
                <a:solidFill>
                  <a:srgbClr val="984807"/>
                </a:solidFill>
              </a:rPr>
              <a:t>It can be hard to tell the difference between a visible resolver performing DNSSEC validation and an occluded validating resolver performing validation via a visible non-validating forwarder </a:t>
            </a:r>
          </a:p>
          <a:p>
            <a:pPr lvl="1"/>
            <a:endParaRPr lang="en-US" sz="1800" dirty="0">
              <a:solidFill>
                <a:srgbClr val="984807"/>
              </a:solidFill>
            </a:endParaRPr>
          </a:p>
          <a:p>
            <a:pPr marL="200025" lvl="1" indent="0">
              <a:buNone/>
            </a:pPr>
            <a:endParaRPr lang="en-US" sz="1800" dirty="0">
              <a:solidFill>
                <a:srgbClr val="984807"/>
              </a:solidFill>
            </a:endParaRPr>
          </a:p>
        </p:txBody>
      </p:sp>
      <p:sp>
        <p:nvSpPr>
          <p:cNvPr id="4" name="TextBox 3"/>
          <p:cNvSpPr txBox="1"/>
          <p:nvPr/>
        </p:nvSpPr>
        <p:spPr>
          <a:xfrm rot="21243865">
            <a:off x="1841599" y="1699695"/>
            <a:ext cx="5330069" cy="761747"/>
          </a:xfrm>
          <a:prstGeom prst="rect">
            <a:avLst/>
          </a:prstGeom>
          <a:solidFill>
            <a:schemeClr val="bg1"/>
          </a:solidFill>
        </p:spPr>
        <p:txBody>
          <a:bodyPr wrap="square" rtlCol="0">
            <a:spAutoFit/>
          </a:bodyPr>
          <a:lstStyle/>
          <a:p>
            <a:pPr marL="0" lvl="1"/>
            <a:r>
              <a:rPr lang="en-US" sz="1500" dirty="0">
                <a:solidFill>
                  <a:srgbClr val="FF0000"/>
                </a:solidFill>
                <a:latin typeface="AhnbergHand"/>
                <a:cs typeface="AhnbergHand"/>
              </a:rPr>
              <a:t>(Yes, I know it’s a subtle distinction, but it makes looking at RESOLVERS difficult!)</a:t>
            </a:r>
          </a:p>
          <a:p>
            <a:endParaRPr lang="en-US" sz="1350" dirty="0">
              <a:solidFill>
                <a:srgbClr val="FF0000"/>
              </a:solidFill>
            </a:endParaRPr>
          </a:p>
        </p:txBody>
      </p:sp>
    </p:spTree>
    <p:extLst>
      <p:ext uri="{BB962C8B-B14F-4D97-AF65-F5344CB8AC3E}">
        <p14:creationId xmlns:p14="http://schemas.microsoft.com/office/powerpoint/2010/main" val="132786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mn-lt"/>
              </a:rPr>
              <a:t>I</a:t>
            </a:r>
            <a:r>
              <a:rPr lang="en-US" dirty="0" smtClean="0">
                <a:latin typeface="+mn-lt"/>
              </a:rPr>
              <a:t>t’s easier to talk about </a:t>
            </a:r>
            <a:r>
              <a:rPr lang="en-US" dirty="0" smtClean="0">
                <a:solidFill>
                  <a:schemeClr val="accent2">
                    <a:lumMod val="75000"/>
                  </a:schemeClr>
                </a:solidFill>
                <a:latin typeface="+mn-lt"/>
              </a:rPr>
              <a:t>end clients </a:t>
            </a:r>
            <a:r>
              <a:rPr lang="en-US" dirty="0" smtClean="0">
                <a:latin typeface="+mn-lt"/>
              </a:rPr>
              <a:t>rather than </a:t>
            </a:r>
            <a:r>
              <a:rPr lang="en-US" dirty="0" smtClean="0">
                <a:solidFill>
                  <a:schemeClr val="accent2">
                    <a:lumMod val="75000"/>
                  </a:schemeClr>
                </a:solidFill>
                <a:latin typeface="+mn-lt"/>
              </a:rPr>
              <a:t>resolvers</a:t>
            </a:r>
            <a:r>
              <a:rPr lang="en-US" dirty="0" smtClean="0">
                <a:latin typeface="+mn-lt"/>
              </a:rPr>
              <a:t>, and whether these end clients use / don’t use a DNS resolution service that performs DNSSEC validation</a:t>
            </a:r>
            <a:endParaRPr lang="en-US" dirty="0">
              <a:latin typeface="+mn-lt"/>
            </a:endParaRPr>
          </a:p>
        </p:txBody>
      </p:sp>
    </p:spTree>
    <p:extLst>
      <p:ext uri="{BB962C8B-B14F-4D97-AF65-F5344CB8AC3E}">
        <p14:creationId xmlns:p14="http://schemas.microsoft.com/office/powerpoint/2010/main" val="78232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a:t>
            </a:r>
            <a:r>
              <a:rPr lang="mr-IN" dirty="0" smtClean="0"/>
              <a:t>–</a:t>
            </a:r>
            <a:r>
              <a:rPr lang="en-US" dirty="0" smtClean="0"/>
              <a:t> so measuring the DNS is tricky</a:t>
            </a:r>
            <a:endParaRPr lang="en-US" dirty="0"/>
          </a:p>
        </p:txBody>
      </p:sp>
      <p:sp>
        <p:nvSpPr>
          <p:cNvPr id="3" name="Content Placeholder 2"/>
          <p:cNvSpPr>
            <a:spLocks noGrp="1"/>
          </p:cNvSpPr>
          <p:nvPr>
            <p:ph idx="1"/>
          </p:nvPr>
        </p:nvSpPr>
        <p:spPr/>
        <p:txBody>
          <a:bodyPr/>
          <a:lstStyle/>
          <a:p>
            <a:pPr marL="0" indent="0" defTabSz="685800">
              <a:spcBef>
                <a:spcPts val="0"/>
              </a:spcBef>
              <a:buNone/>
              <a:defRPr/>
            </a:pPr>
            <a:r>
              <a:rPr lang="en-US" dirty="0" smtClean="0"/>
              <a:t>But we want to measure DNSSEC validation.</a:t>
            </a:r>
          </a:p>
          <a:p>
            <a:pPr marL="0" indent="0" defTabSz="685800">
              <a:spcBef>
                <a:spcPts val="0"/>
              </a:spcBef>
              <a:buNone/>
              <a:defRPr/>
            </a:pPr>
            <a:endParaRPr lang="en-US" dirty="0"/>
          </a:p>
          <a:p>
            <a:pPr marL="0" indent="0" defTabSz="685800">
              <a:spcBef>
                <a:spcPts val="0"/>
              </a:spcBef>
              <a:buNone/>
              <a:defRPr/>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15</a:t>
            </a:fld>
            <a:endParaRPr lang="en-AU" kern="0" dirty="0"/>
          </a:p>
        </p:txBody>
      </p:sp>
    </p:spTree>
    <p:extLst>
      <p:ext uri="{BB962C8B-B14F-4D97-AF65-F5344CB8AC3E}">
        <p14:creationId xmlns:p14="http://schemas.microsoft.com/office/powerpoint/2010/main" val="161105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Server-Side Measurement</a:t>
            </a:r>
            <a:endParaRPr lang="en-US" dirty="0"/>
          </a:p>
        </p:txBody>
      </p:sp>
      <p:sp>
        <p:nvSpPr>
          <p:cNvPr id="3" name="Content Placeholder 2"/>
          <p:cNvSpPr>
            <a:spLocks noGrp="1"/>
          </p:cNvSpPr>
          <p:nvPr>
            <p:ph idx="1"/>
          </p:nvPr>
        </p:nvSpPr>
        <p:spPr/>
        <p:txBody>
          <a:bodyPr/>
          <a:lstStyle/>
          <a:p>
            <a:pPr marL="0" indent="0">
              <a:buNone/>
            </a:pPr>
            <a:r>
              <a:rPr lang="en-US" dirty="0" smtClean="0"/>
              <a:t>We can’t instrument the user-side</a:t>
            </a:r>
          </a:p>
          <a:p>
            <a:pPr marL="0" indent="0">
              <a:buNone/>
            </a:pPr>
            <a:r>
              <a:rPr lang="en-US" dirty="0" smtClean="0"/>
              <a:t>Instead we instrument the server side, and capture all packets to the authoritative DNS servers and the web servers</a:t>
            </a:r>
          </a:p>
          <a:p>
            <a:pPr marL="0" indent="0">
              <a:buNone/>
            </a:pPr>
            <a:r>
              <a:rPr lang="en-US" dirty="0" smtClean="0"/>
              <a:t>So we are trying to infer the capabilities of the end user environment based upon the queries we see at our servers in response to passing the user a “known” question that they have to resolve</a:t>
            </a:r>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16</a:t>
            </a:fld>
            <a:endParaRPr lang="en-AU" kern="0" dirty="0"/>
          </a:p>
        </p:txBody>
      </p:sp>
    </p:spTree>
    <p:extLst>
      <p:ext uri="{BB962C8B-B14F-4D97-AF65-F5344CB8AC3E}">
        <p14:creationId xmlns:p14="http://schemas.microsoft.com/office/powerpoint/2010/main" val="1467579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mn-lt"/>
              </a:rPr>
              <a:t>We have an online Ad that contains a scripted collection of URLS to fetch </a:t>
            </a:r>
            <a:r>
              <a:rPr lang="mr-IN" dirty="0" smtClean="0">
                <a:latin typeface="+mn-lt"/>
              </a:rPr>
              <a:t>–</a:t>
            </a:r>
            <a:r>
              <a:rPr lang="en-US" dirty="0" smtClean="0">
                <a:latin typeface="+mn-lt"/>
              </a:rPr>
              <a:t> when the ad is “impressed” the ad script is executed by the user and the user attempts to retrieve all the listed URLs</a:t>
            </a:r>
          </a:p>
          <a:p>
            <a:pPr marL="0" indent="0">
              <a:buNone/>
            </a:pPr>
            <a:r>
              <a:rPr lang="en-US" dirty="0" smtClean="0">
                <a:latin typeface="+mn-lt"/>
              </a:rPr>
              <a:t>Three URLs:</a:t>
            </a:r>
          </a:p>
          <a:p>
            <a:pPr marL="0" indent="0">
              <a:buNone/>
            </a:pPr>
            <a:r>
              <a:rPr lang="en-US" dirty="0">
                <a:latin typeface="+mn-lt"/>
              </a:rPr>
              <a:t>	</a:t>
            </a:r>
            <a:r>
              <a:rPr lang="en-US" dirty="0" smtClean="0">
                <a:solidFill>
                  <a:srgbClr val="008000"/>
                </a:solidFill>
                <a:latin typeface="+mn-lt"/>
              </a:rPr>
              <a:t>the good (DNSSEC signed)</a:t>
            </a:r>
          </a:p>
          <a:p>
            <a:pPr marL="0" indent="0">
              <a:buNone/>
            </a:pPr>
            <a:r>
              <a:rPr lang="en-US" dirty="0">
                <a:latin typeface="+mn-lt"/>
              </a:rPr>
              <a:t>	</a:t>
            </a:r>
            <a:r>
              <a:rPr lang="en-US" dirty="0" smtClean="0">
                <a:solidFill>
                  <a:srgbClr val="FF0000"/>
                </a:solidFill>
                <a:latin typeface="+mn-lt"/>
              </a:rPr>
              <a:t>the bad (invalid DNSSEC signature)</a:t>
            </a:r>
          </a:p>
          <a:p>
            <a:pPr marL="0" indent="0">
              <a:buNone/>
            </a:pPr>
            <a:r>
              <a:rPr lang="en-US" dirty="0">
                <a:latin typeface="+mn-lt"/>
              </a:rPr>
              <a:t>	</a:t>
            </a:r>
            <a:r>
              <a:rPr lang="en-US" dirty="0" smtClean="0">
                <a:solidFill>
                  <a:srgbClr val="0000FF"/>
                </a:solidFill>
                <a:latin typeface="+mn-lt"/>
              </a:rPr>
              <a:t>the control (no DNSSEC at all)</a:t>
            </a:r>
          </a:p>
          <a:p>
            <a:pPr marL="0" indent="0">
              <a:buNone/>
            </a:pPr>
            <a:endParaRPr lang="en-US" dirty="0">
              <a:latin typeface="+mn-lt"/>
            </a:endParaRPr>
          </a:p>
        </p:txBody>
      </p:sp>
    </p:spTree>
    <p:extLst>
      <p:ext uri="{BB962C8B-B14F-4D97-AF65-F5344CB8AC3E}">
        <p14:creationId xmlns:p14="http://schemas.microsoft.com/office/powerpoint/2010/main" val="175797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Validating</a:t>
            </a:r>
            <a:endParaRPr lang="en-US" dirty="0"/>
          </a:p>
        </p:txBody>
      </p:sp>
      <p:sp>
        <p:nvSpPr>
          <p:cNvPr id="3" name="Content Placeholder 2"/>
          <p:cNvSpPr>
            <a:spLocks noGrp="1"/>
          </p:cNvSpPr>
          <p:nvPr>
            <p:ph idx="1"/>
          </p:nvPr>
        </p:nvSpPr>
        <p:spPr/>
        <p:txBody>
          <a:bodyPr>
            <a:normAutofit fontScale="92500" lnSpcReduction="10000"/>
          </a:bodyPr>
          <a:lstStyle/>
          <a:p>
            <a:pPr marL="0" indent="0" defTabSz="685800">
              <a:spcBef>
                <a:spcPts val="0"/>
              </a:spcBef>
              <a:buNone/>
              <a:defRPr/>
            </a:pPr>
            <a:r>
              <a:rPr lang="en-US" dirty="0" smtClean="0"/>
              <a:t>DNSSEC-Validating resolvers will:</a:t>
            </a:r>
          </a:p>
          <a:p>
            <a:pPr marL="200025" lvl="1" indent="0">
              <a:spcBef>
                <a:spcPts val="0"/>
              </a:spcBef>
              <a:buNone/>
            </a:pPr>
            <a:r>
              <a:rPr lang="en-US" sz="1800" dirty="0"/>
              <a:t>ask for the DNSKEY and DS RRs for both names</a:t>
            </a:r>
          </a:p>
          <a:p>
            <a:pPr marL="200025" lvl="1" indent="0">
              <a:spcBef>
                <a:spcPts val="0"/>
              </a:spcBef>
              <a:buNone/>
            </a:pPr>
            <a:r>
              <a:rPr lang="en-US" sz="1800" dirty="0"/>
              <a:t>fetch the valid-signed object</a:t>
            </a:r>
          </a:p>
          <a:p>
            <a:pPr marL="200025" lvl="1" indent="0">
              <a:spcBef>
                <a:spcPts val="0"/>
              </a:spcBef>
              <a:buNone/>
            </a:pPr>
            <a:r>
              <a:rPr lang="en-US" sz="1800" dirty="0"/>
              <a:t>NOT fetch the Invalid-signed object</a:t>
            </a:r>
          </a:p>
          <a:p>
            <a:pPr marL="200025" lvl="1" indent="0">
              <a:spcBef>
                <a:spcPts val="0"/>
              </a:spcBef>
              <a:buNone/>
            </a:pPr>
            <a:endParaRPr lang="en-US" dirty="0"/>
          </a:p>
          <a:p>
            <a:pPr marL="0" indent="0">
              <a:spcBef>
                <a:spcPts val="0"/>
              </a:spcBef>
              <a:buNone/>
            </a:pPr>
            <a:r>
              <a:rPr lang="en-US" dirty="0" smtClean="0"/>
              <a:t>Non DNSSEC-validating resolvers will:</a:t>
            </a:r>
          </a:p>
          <a:p>
            <a:pPr marL="200025" lvl="1" indent="0">
              <a:spcBef>
                <a:spcPts val="0"/>
              </a:spcBef>
              <a:buNone/>
            </a:pPr>
            <a:r>
              <a:rPr lang="en-US" sz="1800" dirty="0"/>
              <a:t>Not ask for DNSKEY and DS RRs</a:t>
            </a:r>
          </a:p>
          <a:p>
            <a:pPr marL="200025" lvl="1" indent="0">
              <a:spcBef>
                <a:spcPts val="0"/>
              </a:spcBef>
              <a:buNone/>
            </a:pPr>
            <a:r>
              <a:rPr lang="en-US" sz="1800" dirty="0"/>
              <a:t>f</a:t>
            </a:r>
            <a:r>
              <a:rPr lang="en-US" sz="1800" dirty="0"/>
              <a:t>etch both objects</a:t>
            </a:r>
          </a:p>
          <a:p>
            <a:pPr marL="0" indent="0">
              <a:spcBef>
                <a:spcPts val="0"/>
              </a:spcBef>
              <a:buNone/>
            </a:pPr>
            <a:endParaRPr lang="en-US" dirty="0" smtClean="0"/>
          </a:p>
          <a:p>
            <a:pPr marL="0" indent="0">
              <a:spcBef>
                <a:spcPts val="0"/>
              </a:spcBef>
              <a:buNone/>
            </a:pPr>
            <a:r>
              <a:rPr lang="en-US" dirty="0" smtClean="0"/>
              <a:t>But what if I have two resolvers in my local </a:t>
            </a:r>
            <a:r>
              <a:rPr lang="en-US" dirty="0" err="1" smtClean="0"/>
              <a:t>config</a:t>
            </a:r>
            <a:r>
              <a:rPr lang="en-US" dirty="0" smtClean="0"/>
              <a:t>, one validates, one does not?</a:t>
            </a:r>
          </a:p>
          <a:p>
            <a:pPr marL="209550" lvl="2" indent="0">
              <a:spcBef>
                <a:spcPts val="0"/>
              </a:spcBef>
              <a:buNone/>
            </a:pPr>
            <a:r>
              <a:rPr lang="en-US" sz="1800" dirty="0"/>
              <a:t>ask for the DNSKEY and DS RRs for both </a:t>
            </a:r>
            <a:r>
              <a:rPr lang="en-US" sz="1800" dirty="0"/>
              <a:t>names</a:t>
            </a:r>
          </a:p>
          <a:p>
            <a:pPr marL="209550" lvl="2" indent="0">
              <a:spcBef>
                <a:spcPts val="0"/>
              </a:spcBef>
              <a:buNone/>
            </a:pPr>
            <a:r>
              <a:rPr lang="en-US" sz="1800" dirty="0"/>
              <a:t>fetch both objects</a:t>
            </a:r>
          </a:p>
          <a:p>
            <a:pPr marL="0" lvl="1" indent="0">
              <a:spcBef>
                <a:spcPts val="0"/>
              </a:spcBef>
              <a:buNone/>
            </a:pPr>
            <a:endParaRPr lang="en-US" dirty="0"/>
          </a:p>
          <a:p>
            <a:pPr marL="0" indent="0">
              <a:spcBef>
                <a:spcPts val="0"/>
              </a:spcBef>
              <a:buNone/>
            </a:pPr>
            <a:endParaRPr lang="en-US" dirty="0" smtClean="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18</a:t>
            </a:fld>
            <a:endParaRPr lang="en-AU" kern="0" dirty="0"/>
          </a:p>
        </p:txBody>
      </p:sp>
    </p:spTree>
    <p:extLst>
      <p:ext uri="{BB962C8B-B14F-4D97-AF65-F5344CB8AC3E}">
        <p14:creationId xmlns:p14="http://schemas.microsoft.com/office/powerpoint/2010/main" val="1274583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Validating</a:t>
            </a:r>
            <a:endParaRPr lang="en-US" dirty="0"/>
          </a:p>
        </p:txBody>
      </p:sp>
      <p:sp>
        <p:nvSpPr>
          <p:cNvPr id="3" name="Content Placeholder 2"/>
          <p:cNvSpPr>
            <a:spLocks noGrp="1"/>
          </p:cNvSpPr>
          <p:nvPr>
            <p:ph idx="1"/>
          </p:nvPr>
        </p:nvSpPr>
        <p:spPr/>
        <p:txBody>
          <a:bodyPr>
            <a:normAutofit fontScale="92500" lnSpcReduction="10000"/>
          </a:bodyPr>
          <a:lstStyle/>
          <a:p>
            <a:pPr marL="0" indent="0" defTabSz="685800">
              <a:spcBef>
                <a:spcPts val="0"/>
              </a:spcBef>
              <a:buNone/>
              <a:defRPr/>
            </a:pPr>
            <a:r>
              <a:rPr lang="en-US" dirty="0" smtClean="0"/>
              <a:t>DNSSEC-Validating resolvers will:</a:t>
            </a:r>
          </a:p>
          <a:p>
            <a:pPr marL="200025" lvl="1" indent="0">
              <a:spcBef>
                <a:spcPts val="0"/>
              </a:spcBef>
              <a:buNone/>
            </a:pPr>
            <a:r>
              <a:rPr lang="en-US" sz="1800" dirty="0"/>
              <a:t>ask for the DNSKEY and DS RRs for both names</a:t>
            </a:r>
          </a:p>
          <a:p>
            <a:pPr marL="200025" lvl="1" indent="0">
              <a:spcBef>
                <a:spcPts val="0"/>
              </a:spcBef>
              <a:buNone/>
            </a:pPr>
            <a:r>
              <a:rPr lang="en-US" sz="1800" dirty="0"/>
              <a:t>fetch the valid-signed object</a:t>
            </a:r>
          </a:p>
          <a:p>
            <a:pPr marL="200025" lvl="1" indent="0">
              <a:spcBef>
                <a:spcPts val="0"/>
              </a:spcBef>
              <a:buNone/>
            </a:pPr>
            <a:r>
              <a:rPr lang="en-US" sz="1800" dirty="0"/>
              <a:t>NOT fetch the Invalid-signed object</a:t>
            </a:r>
          </a:p>
          <a:p>
            <a:pPr marL="200025" lvl="1" indent="0">
              <a:spcBef>
                <a:spcPts val="0"/>
              </a:spcBef>
              <a:buNone/>
            </a:pPr>
            <a:endParaRPr lang="en-US" dirty="0"/>
          </a:p>
          <a:p>
            <a:pPr marL="0" indent="0">
              <a:spcBef>
                <a:spcPts val="0"/>
              </a:spcBef>
              <a:buNone/>
            </a:pPr>
            <a:r>
              <a:rPr lang="en-US" dirty="0" smtClean="0"/>
              <a:t>Non DNSSEC-validating resolvers will:</a:t>
            </a:r>
          </a:p>
          <a:p>
            <a:pPr marL="200025" lvl="1" indent="0">
              <a:spcBef>
                <a:spcPts val="0"/>
              </a:spcBef>
              <a:buNone/>
            </a:pPr>
            <a:r>
              <a:rPr lang="en-US" sz="1800" dirty="0"/>
              <a:t>Not ask for DNSKEY and DS RRs</a:t>
            </a:r>
          </a:p>
          <a:p>
            <a:pPr marL="200025" lvl="1" indent="0">
              <a:spcBef>
                <a:spcPts val="0"/>
              </a:spcBef>
              <a:buNone/>
            </a:pPr>
            <a:r>
              <a:rPr lang="en-US" sz="1800" dirty="0"/>
              <a:t>f</a:t>
            </a:r>
            <a:r>
              <a:rPr lang="en-US" sz="1800" dirty="0"/>
              <a:t>etch both objects</a:t>
            </a:r>
          </a:p>
          <a:p>
            <a:pPr marL="0" indent="0">
              <a:spcBef>
                <a:spcPts val="0"/>
              </a:spcBef>
              <a:buNone/>
            </a:pPr>
            <a:endParaRPr lang="en-US" dirty="0" smtClean="0"/>
          </a:p>
          <a:p>
            <a:pPr marL="0" indent="0">
              <a:spcBef>
                <a:spcPts val="0"/>
              </a:spcBef>
              <a:buNone/>
            </a:pPr>
            <a:r>
              <a:rPr lang="en-US" dirty="0" smtClean="0"/>
              <a:t>But what if I have two resolvers in my local </a:t>
            </a:r>
            <a:r>
              <a:rPr lang="en-US" dirty="0" err="1" smtClean="0"/>
              <a:t>config</a:t>
            </a:r>
            <a:r>
              <a:rPr lang="en-US" dirty="0" smtClean="0"/>
              <a:t>, one validates, one does not?</a:t>
            </a:r>
          </a:p>
          <a:p>
            <a:pPr marL="209550" lvl="2" indent="0">
              <a:spcBef>
                <a:spcPts val="0"/>
              </a:spcBef>
              <a:buNone/>
            </a:pPr>
            <a:r>
              <a:rPr lang="en-US" sz="1800" dirty="0"/>
              <a:t>ask for the DNSKEY and DS RRs for both </a:t>
            </a:r>
            <a:r>
              <a:rPr lang="en-US" sz="1800" dirty="0"/>
              <a:t>names</a:t>
            </a:r>
          </a:p>
          <a:p>
            <a:pPr marL="209550" lvl="2" indent="0">
              <a:spcBef>
                <a:spcPts val="0"/>
              </a:spcBef>
              <a:buNone/>
            </a:pPr>
            <a:r>
              <a:rPr lang="en-US" sz="1800" dirty="0"/>
              <a:t>fetch both objects</a:t>
            </a:r>
          </a:p>
          <a:p>
            <a:pPr marL="0" lvl="1" indent="0">
              <a:spcBef>
                <a:spcPts val="0"/>
              </a:spcBef>
              <a:buNone/>
            </a:pPr>
            <a:endParaRPr lang="en-US" dirty="0"/>
          </a:p>
          <a:p>
            <a:pPr marL="0" indent="0">
              <a:spcBef>
                <a:spcPts val="0"/>
              </a:spcBef>
              <a:buNone/>
            </a:pPr>
            <a:endParaRPr lang="en-US" dirty="0" smtClean="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19</a:t>
            </a:fld>
            <a:endParaRPr lang="en-AU" kern="0" dirty="0"/>
          </a:p>
        </p:txBody>
      </p:sp>
      <p:sp>
        <p:nvSpPr>
          <p:cNvPr id="5" name="Freeform 4"/>
          <p:cNvSpPr/>
          <p:nvPr/>
        </p:nvSpPr>
        <p:spPr>
          <a:xfrm>
            <a:off x="112315" y="1019469"/>
            <a:ext cx="5627882" cy="1281479"/>
          </a:xfrm>
          <a:custGeom>
            <a:avLst/>
            <a:gdLst>
              <a:gd name="connsiteX0" fmla="*/ 5184571 w 7503842"/>
              <a:gd name="connsiteY0" fmla="*/ 393308 h 1708638"/>
              <a:gd name="connsiteX1" fmla="*/ 3689146 w 7503842"/>
              <a:gd name="connsiteY1" fmla="*/ 12308 h 1708638"/>
              <a:gd name="connsiteX2" fmla="*/ 650671 w 7503842"/>
              <a:gd name="connsiteY2" fmla="*/ 107558 h 1708638"/>
              <a:gd name="connsiteX3" fmla="*/ 22021 w 7503842"/>
              <a:gd name="connsiteY3" fmla="*/ 250433 h 1708638"/>
              <a:gd name="connsiteX4" fmla="*/ 155371 w 7503842"/>
              <a:gd name="connsiteY4" fmla="*/ 1241033 h 1708638"/>
              <a:gd name="connsiteX5" fmla="*/ 279196 w 7503842"/>
              <a:gd name="connsiteY5" fmla="*/ 1679183 h 1708638"/>
              <a:gd name="connsiteX6" fmla="*/ 1231696 w 7503842"/>
              <a:gd name="connsiteY6" fmla="*/ 1669658 h 1708638"/>
              <a:gd name="connsiteX7" fmla="*/ 4927396 w 7503842"/>
              <a:gd name="connsiteY7" fmla="*/ 1669658 h 1708638"/>
              <a:gd name="connsiteX8" fmla="*/ 6984796 w 7503842"/>
              <a:gd name="connsiteY8" fmla="*/ 1431533 h 1708638"/>
              <a:gd name="connsiteX9" fmla="*/ 7365796 w 7503842"/>
              <a:gd name="connsiteY9" fmla="*/ 440933 h 1708638"/>
              <a:gd name="connsiteX10" fmla="*/ 5032171 w 7503842"/>
              <a:gd name="connsiteY10" fmla="*/ 59933 h 170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3842" h="1708638">
                <a:moveTo>
                  <a:pt x="5184571" y="393308"/>
                </a:moveTo>
                <a:cubicBezTo>
                  <a:pt x="4814683" y="226620"/>
                  <a:pt x="4444796" y="59933"/>
                  <a:pt x="3689146" y="12308"/>
                </a:cubicBezTo>
                <a:cubicBezTo>
                  <a:pt x="2933496" y="-35317"/>
                  <a:pt x="1261858" y="67871"/>
                  <a:pt x="650671" y="107558"/>
                </a:cubicBezTo>
                <a:cubicBezTo>
                  <a:pt x="39484" y="147245"/>
                  <a:pt x="104571" y="61521"/>
                  <a:pt x="22021" y="250433"/>
                </a:cubicBezTo>
                <a:cubicBezTo>
                  <a:pt x="-60529" y="439345"/>
                  <a:pt x="112508" y="1002908"/>
                  <a:pt x="155371" y="1241033"/>
                </a:cubicBezTo>
                <a:cubicBezTo>
                  <a:pt x="198234" y="1479158"/>
                  <a:pt x="99809" y="1607746"/>
                  <a:pt x="279196" y="1679183"/>
                </a:cubicBezTo>
                <a:cubicBezTo>
                  <a:pt x="458583" y="1750620"/>
                  <a:pt x="1231696" y="1669658"/>
                  <a:pt x="1231696" y="1669658"/>
                </a:cubicBezTo>
                <a:cubicBezTo>
                  <a:pt x="2006396" y="1668070"/>
                  <a:pt x="3968546" y="1709346"/>
                  <a:pt x="4927396" y="1669658"/>
                </a:cubicBezTo>
                <a:cubicBezTo>
                  <a:pt x="5886246" y="1629970"/>
                  <a:pt x="6578396" y="1636320"/>
                  <a:pt x="6984796" y="1431533"/>
                </a:cubicBezTo>
                <a:cubicBezTo>
                  <a:pt x="7391196" y="1226746"/>
                  <a:pt x="7691233" y="669533"/>
                  <a:pt x="7365796" y="440933"/>
                </a:cubicBezTo>
                <a:cubicBezTo>
                  <a:pt x="7040359" y="212333"/>
                  <a:pt x="5032171" y="59933"/>
                  <a:pt x="5032171" y="599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rot="20536124" flipH="1">
            <a:off x="629066" y="1317939"/>
            <a:ext cx="3694901" cy="461665"/>
          </a:xfrm>
          <a:prstGeom prst="rect">
            <a:avLst/>
          </a:prstGeom>
          <a:solidFill>
            <a:schemeClr val="bg1"/>
          </a:solidFill>
        </p:spPr>
        <p:txBody>
          <a:bodyPr wrap="square" rtlCol="0">
            <a:spAutoFit/>
          </a:bodyPr>
          <a:lstStyle/>
          <a:p>
            <a:r>
              <a:rPr lang="en-US" sz="2400">
                <a:solidFill>
                  <a:srgbClr val="FF0000"/>
                </a:solidFill>
                <a:latin typeface="AhnbergHand" charset="0"/>
                <a:ea typeface="AhnbergHand" charset="0"/>
                <a:cs typeface="AhnbergHand" charset="0"/>
              </a:rPr>
              <a:t>DNSSEC Validating</a:t>
            </a:r>
            <a:endParaRPr lang="en-US" sz="240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78085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241" y="-296282"/>
            <a:ext cx="9314481" cy="5145922"/>
          </a:xfrm>
          <a:prstGeom prst="rect">
            <a:avLst/>
          </a:prstGeom>
        </p:spPr>
      </p:pic>
      <p:sp>
        <p:nvSpPr>
          <p:cNvPr id="2" name="Title 1"/>
          <p:cNvSpPr>
            <a:spLocks noGrp="1"/>
          </p:cNvSpPr>
          <p:nvPr>
            <p:ph type="title"/>
          </p:nvPr>
        </p:nvSpPr>
        <p:spPr>
          <a:xfrm>
            <a:off x="395536" y="112991"/>
            <a:ext cx="8352928" cy="857250"/>
          </a:xfrm>
        </p:spPr>
        <p:txBody>
          <a:bodyPr/>
          <a:lstStyle/>
          <a:p>
            <a:r>
              <a:rPr lang="en-US" dirty="0" smtClean="0">
                <a:solidFill>
                  <a:srgbClr val="FFFFFF"/>
                </a:solidFill>
              </a:rPr>
              <a:t>Will this break the Internet?</a:t>
            </a:r>
            <a:endParaRPr lang="en-US" dirty="0">
              <a:solidFill>
                <a:srgbClr val="FFFFFF"/>
              </a:solidFill>
            </a:endParaRPr>
          </a:p>
        </p:txBody>
      </p:sp>
    </p:spTree>
    <p:extLst>
      <p:ext uri="{BB962C8B-B14F-4D97-AF65-F5344CB8AC3E}">
        <p14:creationId xmlns:p14="http://schemas.microsoft.com/office/powerpoint/2010/main" val="841581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a:t>
            </a:r>
            <a:r>
              <a:rPr lang="en-US" dirty="0" smtClean="0"/>
              <a:t>measure DNSSEC</a:t>
            </a:r>
            <a:endParaRPr lang="en-US" dirty="0"/>
          </a:p>
        </p:txBody>
      </p:sp>
      <p:sp>
        <p:nvSpPr>
          <p:cNvPr id="3" name="Content Placeholder 2"/>
          <p:cNvSpPr>
            <a:spLocks noGrp="1"/>
          </p:cNvSpPr>
          <p:nvPr>
            <p:ph idx="1"/>
          </p:nvPr>
        </p:nvSpPr>
        <p:spPr/>
        <p:txBody>
          <a:bodyPr/>
          <a:lstStyle/>
          <a:p>
            <a:pPr marL="0" indent="0">
              <a:buNone/>
            </a:pPr>
            <a:r>
              <a:rPr lang="en-US" dirty="0" smtClean="0"/>
              <a:t>How many users use ONLY DNS resolvers that perform DNSSEC validation?</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20</a:t>
            </a:fld>
            <a:endParaRPr lang="en-AU" kern="0" dirty="0"/>
          </a:p>
        </p:txBody>
      </p:sp>
    </p:spTree>
    <p:extLst>
      <p:ext uri="{BB962C8B-B14F-4D97-AF65-F5344CB8AC3E}">
        <p14:creationId xmlns:p14="http://schemas.microsoft.com/office/powerpoint/2010/main" val="47844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Results</a:t>
            </a:r>
            <a:endParaRPr lang="en-US" dirty="0"/>
          </a:p>
        </p:txBody>
      </p:sp>
      <p:sp>
        <p:nvSpPr>
          <p:cNvPr id="3" name="Content Placeholder 2"/>
          <p:cNvSpPr>
            <a:spLocks noGrp="1"/>
          </p:cNvSpPr>
          <p:nvPr>
            <p:ph idx="1"/>
          </p:nvPr>
        </p:nvSpPr>
        <p:spPr>
          <a:xfrm>
            <a:off x="1558925" y="1185863"/>
            <a:ext cx="6172200" cy="3394472"/>
          </a:xfrm>
        </p:spPr>
        <p:txBody>
          <a:bodyPr>
            <a:normAutofit/>
          </a:bodyPr>
          <a:lstStyle/>
          <a:p>
            <a:pPr marL="0" indent="0">
              <a:buNone/>
            </a:pPr>
            <a:r>
              <a:rPr lang="en-US" sz="2100" dirty="0"/>
              <a:t>August 2017</a:t>
            </a:r>
          </a:p>
          <a:p>
            <a:pPr lvl="1"/>
            <a:r>
              <a:rPr lang="en-US" sz="1800" dirty="0"/>
              <a:t>Presented: </a:t>
            </a:r>
            <a:r>
              <a:rPr lang="tr-TR" sz="1800" dirty="0"/>
              <a:t>426,676,126</a:t>
            </a:r>
            <a:r>
              <a:rPr lang="en-US" sz="1800" dirty="0"/>
              <a:t> experiments to clients</a:t>
            </a:r>
          </a:p>
          <a:p>
            <a:pPr lvl="1"/>
            <a:r>
              <a:rPr lang="cs-CZ" sz="1800" dirty="0"/>
              <a:t>53,121,177 </a:t>
            </a:r>
            <a:r>
              <a:rPr lang="cs-CZ" sz="1800" dirty="0" err="1"/>
              <a:t>experiments</a:t>
            </a:r>
            <a:r>
              <a:rPr lang="cs-CZ" sz="1800" dirty="0"/>
              <a:t> </a:t>
            </a:r>
            <a:r>
              <a:rPr lang="cs-CZ" sz="1800" dirty="0" err="1"/>
              <a:t>showed</a:t>
            </a:r>
            <a:r>
              <a:rPr lang="cs-CZ" sz="1800" dirty="0"/>
              <a:t> </a:t>
            </a:r>
            <a:r>
              <a:rPr lang="cs-CZ" sz="1800" dirty="0" err="1"/>
              <a:t>behaviour</a:t>
            </a:r>
            <a:r>
              <a:rPr lang="cs-CZ" sz="1800" dirty="0"/>
              <a:t> </a:t>
            </a:r>
            <a:r>
              <a:rPr lang="cs-CZ" sz="1800" dirty="0" err="1"/>
              <a:t>that</a:t>
            </a:r>
            <a:r>
              <a:rPr lang="cs-CZ" sz="1800" dirty="0"/>
              <a:t> </a:t>
            </a:r>
            <a:r>
              <a:rPr lang="cs-CZ" sz="1800" dirty="0" err="1"/>
              <a:t>was</a:t>
            </a:r>
            <a:r>
              <a:rPr lang="cs-CZ" sz="1800" dirty="0"/>
              <a:t> </a:t>
            </a:r>
            <a:r>
              <a:rPr lang="cs-CZ" sz="1800" dirty="0" err="1"/>
              <a:t>consistent</a:t>
            </a:r>
            <a:r>
              <a:rPr lang="cs-CZ" sz="1800" dirty="0"/>
              <a:t> </a:t>
            </a:r>
            <a:r>
              <a:rPr lang="cs-CZ" sz="1800" dirty="0" err="1"/>
              <a:t>with</a:t>
            </a:r>
            <a:r>
              <a:rPr lang="cs-CZ" sz="1800" dirty="0"/>
              <a:t> DNSSEC </a:t>
            </a:r>
            <a:r>
              <a:rPr lang="cs-CZ" sz="1800" dirty="0" err="1"/>
              <a:t>validation</a:t>
            </a:r>
            <a:r>
              <a:rPr lang="cs-CZ" dirty="0" smtClean="0"/>
              <a:t> </a:t>
            </a:r>
          </a:p>
          <a:p>
            <a:pPr lvl="1"/>
            <a:endParaRPr lang="cs-CZ" dirty="0"/>
          </a:p>
          <a:p>
            <a:pPr lvl="1"/>
            <a:r>
              <a:rPr lang="cs-CZ" dirty="0" err="1" smtClean="0"/>
              <a:t>i.e</a:t>
            </a:r>
            <a:r>
              <a:rPr lang="cs-CZ" dirty="0" smtClean="0"/>
              <a:t>. </a:t>
            </a:r>
            <a:r>
              <a:rPr lang="cs-CZ" b="1" dirty="0" smtClean="0"/>
              <a:t>12.45%</a:t>
            </a:r>
            <a:r>
              <a:rPr lang="cs-CZ" dirty="0" smtClean="0"/>
              <a:t> </a:t>
            </a:r>
            <a:r>
              <a:rPr lang="cs-CZ" dirty="0" err="1" smtClean="0"/>
              <a:t>of</a:t>
            </a:r>
            <a:r>
              <a:rPr lang="cs-CZ" dirty="0" smtClean="0"/>
              <a:t> </a:t>
            </a:r>
            <a:r>
              <a:rPr lang="cs-CZ" dirty="0" err="1" smtClean="0"/>
              <a:t>users</a:t>
            </a:r>
            <a:r>
              <a:rPr lang="cs-CZ" dirty="0" smtClean="0"/>
              <a:t> use DNSSEC-</a:t>
            </a:r>
            <a:r>
              <a:rPr lang="cs-CZ" dirty="0" err="1" smtClean="0"/>
              <a:t>validating</a:t>
            </a:r>
            <a:r>
              <a:rPr lang="cs-CZ" dirty="0" smtClean="0"/>
              <a:t> </a:t>
            </a:r>
            <a:r>
              <a:rPr lang="cs-CZ" dirty="0" err="1" smtClean="0"/>
              <a:t>resolvers</a:t>
            </a:r>
            <a:r>
              <a:rPr lang="cs-CZ" dirty="0" smtClean="0"/>
              <a:t>!</a:t>
            </a:r>
            <a:endParaRPr lang="en-US" dirty="0" smtClean="0">
              <a:latin typeface="+mn-lt"/>
            </a:endParaRPr>
          </a:p>
        </p:txBody>
      </p:sp>
    </p:spTree>
    <p:extLst>
      <p:ext uri="{BB962C8B-B14F-4D97-AF65-F5344CB8AC3E}">
        <p14:creationId xmlns:p14="http://schemas.microsoft.com/office/powerpoint/2010/main" val="99743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r>
              <a:rPr lang="en-US" dirty="0" smtClean="0"/>
              <a:t> </a:t>
            </a:r>
            <a:r>
              <a:rPr lang="en-US" dirty="0" smtClean="0"/>
              <a:t>Results</a:t>
            </a:r>
            <a:endParaRPr lang="en-US" dirty="0"/>
          </a:p>
        </p:txBody>
      </p:sp>
      <p:sp>
        <p:nvSpPr>
          <p:cNvPr id="3" name="Content Placeholder 2"/>
          <p:cNvSpPr>
            <a:spLocks noGrp="1"/>
          </p:cNvSpPr>
          <p:nvPr>
            <p:ph idx="1"/>
          </p:nvPr>
        </p:nvSpPr>
        <p:spPr>
          <a:xfrm>
            <a:off x="1558925" y="1185863"/>
            <a:ext cx="6172200" cy="3394472"/>
          </a:xfrm>
        </p:spPr>
        <p:txBody>
          <a:bodyPr>
            <a:normAutofit/>
          </a:bodyPr>
          <a:lstStyle/>
          <a:p>
            <a:pPr marL="0" indent="0">
              <a:buNone/>
            </a:pPr>
            <a:r>
              <a:rPr lang="en-US" sz="2100" dirty="0"/>
              <a:t>August 2017</a:t>
            </a:r>
          </a:p>
          <a:p>
            <a:pPr lvl="1"/>
            <a:r>
              <a:rPr lang="en-US" sz="1800" dirty="0"/>
              <a:t>Presented: </a:t>
            </a:r>
            <a:r>
              <a:rPr lang="tr-TR" sz="1800" dirty="0"/>
              <a:t>426,676,126</a:t>
            </a:r>
            <a:r>
              <a:rPr lang="en-US" sz="1800" dirty="0"/>
              <a:t> experiments to clients</a:t>
            </a:r>
          </a:p>
          <a:p>
            <a:pPr lvl="1"/>
            <a:r>
              <a:rPr lang="cs-CZ" sz="1800" dirty="0"/>
              <a:t>53,121,177 </a:t>
            </a:r>
            <a:r>
              <a:rPr lang="cs-CZ" sz="1800" dirty="0" err="1"/>
              <a:t>experiments</a:t>
            </a:r>
            <a:r>
              <a:rPr lang="cs-CZ" sz="1800" dirty="0"/>
              <a:t> </a:t>
            </a:r>
            <a:r>
              <a:rPr lang="cs-CZ" sz="1800" dirty="0" err="1"/>
              <a:t>showed</a:t>
            </a:r>
            <a:r>
              <a:rPr lang="cs-CZ" sz="1800" dirty="0"/>
              <a:t> </a:t>
            </a:r>
            <a:r>
              <a:rPr lang="cs-CZ" sz="1800" dirty="0" err="1"/>
              <a:t>behaviour</a:t>
            </a:r>
            <a:r>
              <a:rPr lang="cs-CZ" sz="1800" dirty="0"/>
              <a:t> </a:t>
            </a:r>
            <a:r>
              <a:rPr lang="cs-CZ" sz="1800" dirty="0" err="1"/>
              <a:t>that</a:t>
            </a:r>
            <a:r>
              <a:rPr lang="cs-CZ" sz="1800" dirty="0"/>
              <a:t> </a:t>
            </a:r>
            <a:r>
              <a:rPr lang="cs-CZ" sz="1800" dirty="0" err="1"/>
              <a:t>was</a:t>
            </a:r>
            <a:r>
              <a:rPr lang="cs-CZ" sz="1800" dirty="0"/>
              <a:t> </a:t>
            </a:r>
            <a:r>
              <a:rPr lang="cs-CZ" sz="1800" dirty="0" err="1"/>
              <a:t>consistent</a:t>
            </a:r>
            <a:r>
              <a:rPr lang="cs-CZ" sz="1800" dirty="0"/>
              <a:t> </a:t>
            </a:r>
            <a:r>
              <a:rPr lang="cs-CZ" sz="1800" dirty="0" err="1"/>
              <a:t>with</a:t>
            </a:r>
            <a:r>
              <a:rPr lang="cs-CZ" sz="1800" dirty="0"/>
              <a:t> DNSSEC </a:t>
            </a:r>
            <a:r>
              <a:rPr lang="cs-CZ" sz="1800" dirty="0" err="1"/>
              <a:t>validation</a:t>
            </a:r>
            <a:r>
              <a:rPr lang="cs-CZ" dirty="0" smtClean="0"/>
              <a:t> </a:t>
            </a:r>
          </a:p>
          <a:p>
            <a:pPr lvl="1"/>
            <a:endParaRPr lang="cs-CZ" dirty="0"/>
          </a:p>
          <a:p>
            <a:pPr lvl="1"/>
            <a:r>
              <a:rPr lang="cs-CZ" dirty="0" err="1" smtClean="0"/>
              <a:t>i.e</a:t>
            </a:r>
            <a:r>
              <a:rPr lang="cs-CZ" dirty="0" smtClean="0"/>
              <a:t>. 12.45% </a:t>
            </a:r>
            <a:r>
              <a:rPr lang="cs-CZ" dirty="0" err="1" smtClean="0"/>
              <a:t>of</a:t>
            </a:r>
            <a:r>
              <a:rPr lang="cs-CZ" dirty="0" smtClean="0"/>
              <a:t> </a:t>
            </a:r>
            <a:r>
              <a:rPr lang="cs-CZ" dirty="0" err="1" smtClean="0"/>
              <a:t>users</a:t>
            </a:r>
            <a:r>
              <a:rPr lang="cs-CZ" dirty="0" smtClean="0"/>
              <a:t> use DNSSEC-</a:t>
            </a:r>
            <a:r>
              <a:rPr lang="cs-CZ" dirty="0" err="1" smtClean="0"/>
              <a:t>validating</a:t>
            </a:r>
            <a:r>
              <a:rPr lang="cs-CZ" dirty="0" smtClean="0"/>
              <a:t> </a:t>
            </a:r>
            <a:r>
              <a:rPr lang="cs-CZ" dirty="0" err="1" smtClean="0"/>
              <a:t>resolvers</a:t>
            </a:r>
            <a:r>
              <a:rPr lang="cs-CZ" dirty="0" smtClean="0"/>
              <a:t>!</a:t>
            </a:r>
            <a:endParaRPr lang="en-US" dirty="0" smtClean="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664" y="346448"/>
            <a:ext cx="4428479" cy="20798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31" y="2127851"/>
            <a:ext cx="4779150" cy="2766383"/>
          </a:xfrm>
          <a:prstGeom prst="rect">
            <a:avLst/>
          </a:prstGeom>
        </p:spPr>
      </p:pic>
    </p:spTree>
    <p:extLst>
      <p:ext uri="{BB962C8B-B14F-4D97-AF65-F5344CB8AC3E}">
        <p14:creationId xmlns:p14="http://schemas.microsoft.com/office/powerpoint/2010/main" val="58667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a:t>
            </a:r>
            <a:r>
              <a:rPr lang="en-US" dirty="0" smtClean="0"/>
              <a:t>Validating</a:t>
            </a:r>
            <a:endParaRPr lang="en-US" dirty="0"/>
          </a:p>
        </p:txBody>
      </p:sp>
      <p:sp>
        <p:nvSpPr>
          <p:cNvPr id="3" name="Content Placeholder 2"/>
          <p:cNvSpPr>
            <a:spLocks noGrp="1"/>
          </p:cNvSpPr>
          <p:nvPr>
            <p:ph idx="1"/>
          </p:nvPr>
        </p:nvSpPr>
        <p:spPr/>
        <p:txBody>
          <a:bodyPr>
            <a:normAutofit fontScale="92500" lnSpcReduction="10000"/>
          </a:bodyPr>
          <a:lstStyle/>
          <a:p>
            <a:pPr marL="0" indent="0" defTabSz="685800">
              <a:spcBef>
                <a:spcPts val="0"/>
              </a:spcBef>
              <a:buNone/>
              <a:defRPr/>
            </a:pPr>
            <a:r>
              <a:rPr lang="en-US" dirty="0" smtClean="0"/>
              <a:t>DNSSEC-Validating resolvers will:</a:t>
            </a:r>
          </a:p>
          <a:p>
            <a:pPr marL="200025" lvl="1" indent="0">
              <a:spcBef>
                <a:spcPts val="0"/>
              </a:spcBef>
              <a:buNone/>
            </a:pPr>
            <a:r>
              <a:rPr lang="en-US" sz="1800" dirty="0"/>
              <a:t>ask for the DNSKEY and DS RRs for both names</a:t>
            </a:r>
          </a:p>
          <a:p>
            <a:pPr marL="200025" lvl="1" indent="0">
              <a:spcBef>
                <a:spcPts val="0"/>
              </a:spcBef>
              <a:buNone/>
            </a:pPr>
            <a:r>
              <a:rPr lang="en-US" sz="1800" dirty="0"/>
              <a:t>fetch the valid-signed object</a:t>
            </a:r>
          </a:p>
          <a:p>
            <a:pPr marL="200025" lvl="1" indent="0">
              <a:spcBef>
                <a:spcPts val="0"/>
              </a:spcBef>
              <a:buNone/>
            </a:pPr>
            <a:r>
              <a:rPr lang="en-US" sz="1800" dirty="0"/>
              <a:t>NOT fetch the Invalid-signed object</a:t>
            </a:r>
          </a:p>
          <a:p>
            <a:pPr marL="200025" lvl="1" indent="0">
              <a:spcBef>
                <a:spcPts val="0"/>
              </a:spcBef>
              <a:buNone/>
            </a:pPr>
            <a:endParaRPr lang="en-US" dirty="0"/>
          </a:p>
          <a:p>
            <a:pPr marL="0" indent="0">
              <a:spcBef>
                <a:spcPts val="0"/>
              </a:spcBef>
              <a:buNone/>
            </a:pPr>
            <a:r>
              <a:rPr lang="en-US" dirty="0" smtClean="0"/>
              <a:t>Non DNSSEC-validating resolvers will:</a:t>
            </a:r>
          </a:p>
          <a:p>
            <a:pPr marL="200025" lvl="1" indent="0">
              <a:spcBef>
                <a:spcPts val="0"/>
              </a:spcBef>
              <a:buNone/>
            </a:pPr>
            <a:r>
              <a:rPr lang="en-US" sz="1800" dirty="0"/>
              <a:t>Not ask for DNSKEY and DS RRs</a:t>
            </a:r>
          </a:p>
          <a:p>
            <a:pPr marL="200025" lvl="1" indent="0">
              <a:spcBef>
                <a:spcPts val="0"/>
              </a:spcBef>
              <a:buNone/>
            </a:pPr>
            <a:r>
              <a:rPr lang="en-US" sz="1800" dirty="0"/>
              <a:t>f</a:t>
            </a:r>
            <a:r>
              <a:rPr lang="en-US" sz="1800" dirty="0"/>
              <a:t>etch both objects</a:t>
            </a:r>
          </a:p>
          <a:p>
            <a:pPr marL="0" indent="0">
              <a:spcBef>
                <a:spcPts val="0"/>
              </a:spcBef>
              <a:buNone/>
            </a:pPr>
            <a:endParaRPr lang="en-US" dirty="0" smtClean="0"/>
          </a:p>
          <a:p>
            <a:pPr marL="0" indent="0">
              <a:spcBef>
                <a:spcPts val="0"/>
              </a:spcBef>
              <a:buNone/>
            </a:pPr>
            <a:r>
              <a:rPr lang="en-US" dirty="0" smtClean="0"/>
              <a:t>But what if I have two resolvers in my local </a:t>
            </a:r>
            <a:r>
              <a:rPr lang="en-US" dirty="0" err="1" smtClean="0"/>
              <a:t>config</a:t>
            </a:r>
            <a:r>
              <a:rPr lang="en-US" dirty="0" smtClean="0"/>
              <a:t>, one validates, one does not?</a:t>
            </a:r>
          </a:p>
          <a:p>
            <a:pPr marL="209550" lvl="2" indent="0">
              <a:spcBef>
                <a:spcPts val="0"/>
              </a:spcBef>
              <a:buNone/>
            </a:pPr>
            <a:r>
              <a:rPr lang="en-US" sz="1800" dirty="0"/>
              <a:t>ask for the DNSKEY and DS RRs for both </a:t>
            </a:r>
            <a:r>
              <a:rPr lang="en-US" sz="1800" dirty="0"/>
              <a:t>names</a:t>
            </a:r>
          </a:p>
          <a:p>
            <a:pPr marL="209550" lvl="2" indent="0">
              <a:spcBef>
                <a:spcPts val="0"/>
              </a:spcBef>
              <a:buNone/>
            </a:pPr>
            <a:r>
              <a:rPr lang="en-US" sz="1800" dirty="0"/>
              <a:t>fetch both objects</a:t>
            </a:r>
          </a:p>
          <a:p>
            <a:pPr marL="0" lvl="1" indent="0">
              <a:spcBef>
                <a:spcPts val="0"/>
              </a:spcBef>
              <a:buNone/>
            </a:pPr>
            <a:endParaRPr lang="en-US" dirty="0"/>
          </a:p>
          <a:p>
            <a:pPr marL="0" indent="0">
              <a:spcBef>
                <a:spcPts val="0"/>
              </a:spcBef>
              <a:buNone/>
            </a:pPr>
            <a:endParaRPr lang="en-US" dirty="0" smtClean="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23</a:t>
            </a:fld>
            <a:endParaRPr lang="en-AU" kern="0" dirty="0"/>
          </a:p>
        </p:txBody>
      </p:sp>
      <p:sp>
        <p:nvSpPr>
          <p:cNvPr id="6" name="TextBox 5"/>
          <p:cNvSpPr txBox="1"/>
          <p:nvPr/>
        </p:nvSpPr>
        <p:spPr>
          <a:xfrm rot="20536124" flipH="1">
            <a:off x="1311563" y="1412885"/>
            <a:ext cx="1469035" cy="461665"/>
          </a:xfrm>
          <a:prstGeom prst="rect">
            <a:avLst/>
          </a:prstGeom>
          <a:solidFill>
            <a:schemeClr val="bg1"/>
          </a:solidFill>
        </p:spPr>
        <p:txBody>
          <a:bodyPr wrap="square" rtlCol="0">
            <a:spAutoFit/>
          </a:bodyPr>
          <a:lstStyle/>
          <a:p>
            <a:r>
              <a:rPr lang="en-US" sz="2400" b="1" dirty="0">
                <a:solidFill>
                  <a:srgbClr val="FF0000"/>
                </a:solidFill>
                <a:latin typeface="AhnbergHand" charset="0"/>
                <a:ea typeface="AhnbergHand" charset="0"/>
                <a:cs typeface="AhnbergHand" charset="0"/>
              </a:rPr>
              <a:t>12.45</a:t>
            </a:r>
            <a:r>
              <a:rPr lang="en-US" sz="2400" b="1" dirty="0">
                <a:solidFill>
                  <a:srgbClr val="FF0000"/>
                </a:solidFill>
                <a:latin typeface="+mj-lt"/>
                <a:ea typeface="AhnbergHand" charset="0"/>
                <a:cs typeface="AhnbergHand" charset="0"/>
              </a:rPr>
              <a:t>%</a:t>
            </a:r>
            <a:endParaRPr lang="en-US" sz="2400" b="1" dirty="0">
              <a:solidFill>
                <a:srgbClr val="FF0000"/>
              </a:solidFill>
              <a:latin typeface="+mj-lt"/>
              <a:ea typeface="AhnbergHand" charset="0"/>
              <a:cs typeface="AhnbergHand" charset="0"/>
            </a:endParaRPr>
          </a:p>
        </p:txBody>
      </p:sp>
    </p:spTree>
    <p:extLst>
      <p:ext uri="{BB962C8B-B14F-4D97-AF65-F5344CB8AC3E}">
        <p14:creationId xmlns:p14="http://schemas.microsoft.com/office/powerpoint/2010/main" val="1215722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DNSSEC Validating</a:t>
            </a:r>
            <a:endParaRPr lang="en-US" dirty="0"/>
          </a:p>
        </p:txBody>
      </p:sp>
      <p:sp>
        <p:nvSpPr>
          <p:cNvPr id="3" name="Content Placeholder 2"/>
          <p:cNvSpPr>
            <a:spLocks noGrp="1"/>
          </p:cNvSpPr>
          <p:nvPr>
            <p:ph idx="1"/>
          </p:nvPr>
        </p:nvSpPr>
        <p:spPr/>
        <p:txBody>
          <a:bodyPr>
            <a:normAutofit fontScale="92500" lnSpcReduction="10000"/>
          </a:bodyPr>
          <a:lstStyle/>
          <a:p>
            <a:pPr marL="0" indent="0" defTabSz="685800">
              <a:spcBef>
                <a:spcPts val="0"/>
              </a:spcBef>
              <a:buNone/>
              <a:defRPr/>
            </a:pPr>
            <a:r>
              <a:rPr lang="en-US" dirty="0" smtClean="0"/>
              <a:t>DNSSEC-Validating resolvers will:</a:t>
            </a:r>
          </a:p>
          <a:p>
            <a:pPr marL="200025" lvl="1" indent="0">
              <a:spcBef>
                <a:spcPts val="0"/>
              </a:spcBef>
              <a:buNone/>
            </a:pPr>
            <a:r>
              <a:rPr lang="en-US" sz="1800" dirty="0"/>
              <a:t>ask for the DNSKEY and DS RRs for both names</a:t>
            </a:r>
          </a:p>
          <a:p>
            <a:pPr marL="200025" lvl="1" indent="0">
              <a:spcBef>
                <a:spcPts val="0"/>
              </a:spcBef>
              <a:buNone/>
            </a:pPr>
            <a:r>
              <a:rPr lang="en-US" sz="1800" dirty="0"/>
              <a:t>fetch the valid-signed object</a:t>
            </a:r>
          </a:p>
          <a:p>
            <a:pPr marL="200025" lvl="1" indent="0">
              <a:spcBef>
                <a:spcPts val="0"/>
              </a:spcBef>
              <a:buNone/>
            </a:pPr>
            <a:r>
              <a:rPr lang="en-US" sz="1800" dirty="0"/>
              <a:t>NOT fetch the Invalid-signed object</a:t>
            </a:r>
          </a:p>
          <a:p>
            <a:pPr marL="200025" lvl="1" indent="0">
              <a:spcBef>
                <a:spcPts val="0"/>
              </a:spcBef>
              <a:buNone/>
            </a:pPr>
            <a:endParaRPr lang="en-US" dirty="0"/>
          </a:p>
          <a:p>
            <a:pPr marL="0" indent="0">
              <a:spcBef>
                <a:spcPts val="0"/>
              </a:spcBef>
              <a:buNone/>
            </a:pPr>
            <a:r>
              <a:rPr lang="en-US" dirty="0" smtClean="0"/>
              <a:t>Non DNSSEC-validating resolvers will:</a:t>
            </a:r>
          </a:p>
          <a:p>
            <a:pPr marL="200025" lvl="1" indent="0">
              <a:spcBef>
                <a:spcPts val="0"/>
              </a:spcBef>
              <a:buNone/>
            </a:pPr>
            <a:r>
              <a:rPr lang="en-US" sz="1800" dirty="0"/>
              <a:t>Not ask for DNSKEY and DS RRs</a:t>
            </a:r>
          </a:p>
          <a:p>
            <a:pPr marL="200025" lvl="1" indent="0">
              <a:spcBef>
                <a:spcPts val="0"/>
              </a:spcBef>
              <a:buNone/>
            </a:pPr>
            <a:r>
              <a:rPr lang="en-US" sz="1800" dirty="0"/>
              <a:t>f</a:t>
            </a:r>
            <a:r>
              <a:rPr lang="en-US" sz="1800" dirty="0"/>
              <a:t>etch both objects</a:t>
            </a:r>
          </a:p>
          <a:p>
            <a:pPr marL="0" indent="0">
              <a:spcBef>
                <a:spcPts val="0"/>
              </a:spcBef>
              <a:buNone/>
            </a:pPr>
            <a:endParaRPr lang="en-US" dirty="0" smtClean="0"/>
          </a:p>
          <a:p>
            <a:pPr marL="0" indent="0">
              <a:spcBef>
                <a:spcPts val="0"/>
              </a:spcBef>
              <a:buNone/>
            </a:pPr>
            <a:r>
              <a:rPr lang="en-US" dirty="0" smtClean="0"/>
              <a:t>But what if I have two resolvers in my local </a:t>
            </a:r>
            <a:r>
              <a:rPr lang="en-US" dirty="0" err="1" smtClean="0"/>
              <a:t>config</a:t>
            </a:r>
            <a:r>
              <a:rPr lang="en-US" dirty="0" smtClean="0"/>
              <a:t>, one validates, one does not?</a:t>
            </a:r>
          </a:p>
          <a:p>
            <a:pPr marL="209550" lvl="2" indent="0">
              <a:spcBef>
                <a:spcPts val="0"/>
              </a:spcBef>
              <a:buNone/>
            </a:pPr>
            <a:r>
              <a:rPr lang="en-US" sz="1800" dirty="0"/>
              <a:t>ask for the DNSKEY and DS RRs for both </a:t>
            </a:r>
            <a:r>
              <a:rPr lang="en-US" sz="1800" dirty="0"/>
              <a:t>names</a:t>
            </a:r>
          </a:p>
          <a:p>
            <a:pPr marL="209550" lvl="2" indent="0">
              <a:spcBef>
                <a:spcPts val="0"/>
              </a:spcBef>
              <a:buNone/>
            </a:pPr>
            <a:r>
              <a:rPr lang="en-US" sz="1800" dirty="0"/>
              <a:t>fetch both objects</a:t>
            </a:r>
          </a:p>
          <a:p>
            <a:pPr marL="0" lvl="1" indent="0">
              <a:spcBef>
                <a:spcPts val="0"/>
              </a:spcBef>
              <a:buNone/>
            </a:pPr>
            <a:endParaRPr lang="en-US" dirty="0"/>
          </a:p>
          <a:p>
            <a:pPr marL="0" indent="0">
              <a:spcBef>
                <a:spcPts val="0"/>
              </a:spcBef>
              <a:buNone/>
            </a:pPr>
            <a:endParaRPr lang="en-US" dirty="0" smtClean="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24</a:t>
            </a:fld>
            <a:endParaRPr lang="en-AU" kern="0" dirty="0"/>
          </a:p>
        </p:txBody>
      </p:sp>
      <p:sp>
        <p:nvSpPr>
          <p:cNvPr id="6" name="TextBox 5"/>
          <p:cNvSpPr txBox="1"/>
          <p:nvPr/>
        </p:nvSpPr>
        <p:spPr>
          <a:xfrm rot="20536124" flipH="1">
            <a:off x="1838505" y="1275963"/>
            <a:ext cx="1469035" cy="461665"/>
          </a:xfrm>
          <a:prstGeom prst="rect">
            <a:avLst/>
          </a:prstGeom>
          <a:solidFill>
            <a:schemeClr val="bg1"/>
          </a:solidFill>
        </p:spPr>
        <p:txBody>
          <a:bodyPr wrap="square" rtlCol="0">
            <a:spAutoFit/>
          </a:bodyPr>
          <a:lstStyle/>
          <a:p>
            <a:r>
              <a:rPr lang="en-US" sz="2400" dirty="0">
                <a:solidFill>
                  <a:srgbClr val="FF0000"/>
                </a:solidFill>
                <a:latin typeface="AhnbergHand" charset="0"/>
                <a:ea typeface="AhnbergHand" charset="0"/>
                <a:cs typeface="AhnbergHand" charset="0"/>
              </a:rPr>
              <a:t>12.45</a:t>
            </a:r>
            <a:r>
              <a:rPr lang="en-US" sz="2400" b="1" dirty="0">
                <a:solidFill>
                  <a:srgbClr val="FF0000"/>
                </a:solidFill>
                <a:latin typeface="+mj-lt"/>
                <a:ea typeface="AhnbergHand" charset="0"/>
                <a:cs typeface="AhnbergHand" charset="0"/>
              </a:rPr>
              <a:t>%</a:t>
            </a:r>
            <a:endParaRPr lang="en-US" sz="2400" b="1" dirty="0">
              <a:solidFill>
                <a:srgbClr val="FF0000"/>
              </a:solidFill>
              <a:latin typeface="+mj-lt"/>
              <a:ea typeface="AhnbergHand" charset="0"/>
              <a:cs typeface="AhnbergHand" charset="0"/>
            </a:endParaRPr>
          </a:p>
        </p:txBody>
      </p:sp>
      <p:sp>
        <p:nvSpPr>
          <p:cNvPr id="8" name="TextBox 7"/>
          <p:cNvSpPr txBox="1"/>
          <p:nvPr/>
        </p:nvSpPr>
        <p:spPr>
          <a:xfrm rot="20536124" flipH="1">
            <a:off x="1614230" y="3774136"/>
            <a:ext cx="1469035" cy="461665"/>
          </a:xfrm>
          <a:prstGeom prst="rect">
            <a:avLst/>
          </a:prstGeom>
          <a:solidFill>
            <a:schemeClr val="bg1"/>
          </a:solidFill>
        </p:spPr>
        <p:txBody>
          <a:bodyPr wrap="square" rtlCol="0">
            <a:spAutoFit/>
          </a:bodyPr>
          <a:lstStyle/>
          <a:p>
            <a:r>
              <a:rPr lang="en-US" sz="2400" dirty="0">
                <a:solidFill>
                  <a:srgbClr val="FF0000"/>
                </a:solidFill>
                <a:latin typeface="AhnbergHand" charset="0"/>
                <a:ea typeface="AhnbergHand" charset="0"/>
                <a:cs typeface="AhnbergHand" charset="0"/>
              </a:rPr>
              <a:t>5.75</a:t>
            </a:r>
            <a:r>
              <a:rPr lang="en-US" sz="2400" b="1" dirty="0">
                <a:solidFill>
                  <a:srgbClr val="FF0000"/>
                </a:solidFill>
                <a:latin typeface="+mj-lt"/>
                <a:ea typeface="AhnbergHand" charset="0"/>
                <a:cs typeface="AhnbergHand" charset="0"/>
              </a:rPr>
              <a:t>%</a:t>
            </a:r>
            <a:endParaRPr lang="en-US" sz="2400" b="1" dirty="0">
              <a:solidFill>
                <a:srgbClr val="FF0000"/>
              </a:solidFill>
              <a:latin typeface="+mj-lt"/>
              <a:ea typeface="AhnbergHand" charset="0"/>
              <a:cs typeface="AhnbergHand" charset="0"/>
            </a:endParaRPr>
          </a:p>
        </p:txBody>
      </p:sp>
    </p:spTree>
    <p:extLst>
      <p:ext uri="{BB962C8B-B14F-4D97-AF65-F5344CB8AC3E}">
        <p14:creationId xmlns:p14="http://schemas.microsoft.com/office/powerpoint/2010/main" val="149514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Use in the Internet</a:t>
            </a:r>
            <a:endParaRPr lang="en-US" dirty="0"/>
          </a:p>
        </p:txBody>
      </p:sp>
      <p:sp>
        <p:nvSpPr>
          <p:cNvPr id="3" name="Content Placeholder 2"/>
          <p:cNvSpPr>
            <a:spLocks noGrp="1"/>
          </p:cNvSpPr>
          <p:nvPr>
            <p:ph idx="1"/>
          </p:nvPr>
        </p:nvSpPr>
        <p:spPr>
          <a:xfrm>
            <a:off x="1491429" y="1037817"/>
            <a:ext cx="6264696" cy="3423827"/>
          </a:xfrm>
        </p:spPr>
        <p:txBody>
          <a:bodyPr/>
          <a:lstStyle/>
          <a:p>
            <a:pPr marL="0" indent="0">
              <a:buNone/>
            </a:pPr>
            <a:r>
              <a:rPr lang="en-US" dirty="0" smtClean="0"/>
              <a:t>There is a lot of DNSSEC validation out there!</a:t>
            </a:r>
          </a:p>
          <a:p>
            <a:endParaRPr lang="en-US" dirty="0"/>
          </a:p>
        </p:txBody>
      </p:sp>
      <p:sp>
        <p:nvSpPr>
          <p:cNvPr id="5" name="Freeform 4"/>
          <p:cNvSpPr/>
          <p:nvPr/>
        </p:nvSpPr>
        <p:spPr>
          <a:xfrm>
            <a:off x="3128963" y="1607344"/>
            <a:ext cx="971729" cy="465751"/>
          </a:xfrm>
          <a:custGeom>
            <a:avLst/>
            <a:gdLst>
              <a:gd name="connsiteX0" fmla="*/ 171450 w 1295639"/>
              <a:gd name="connsiteY0" fmla="*/ 0 h 621001"/>
              <a:gd name="connsiteX1" fmla="*/ 190500 w 1295639"/>
              <a:gd name="connsiteY1" fmla="*/ 323850 h 621001"/>
              <a:gd name="connsiteX2" fmla="*/ 352425 w 1295639"/>
              <a:gd name="connsiteY2" fmla="*/ 333375 h 621001"/>
              <a:gd name="connsiteX3" fmla="*/ 1190625 w 1295639"/>
              <a:gd name="connsiteY3" fmla="*/ 342900 h 621001"/>
              <a:gd name="connsiteX4" fmla="*/ 1047750 w 1295639"/>
              <a:gd name="connsiteY4" fmla="*/ 219075 h 621001"/>
              <a:gd name="connsiteX5" fmla="*/ 1295400 w 1295639"/>
              <a:gd name="connsiteY5" fmla="*/ 371475 h 621001"/>
              <a:gd name="connsiteX6" fmla="*/ 1095375 w 1295639"/>
              <a:gd name="connsiteY6" fmla="*/ 619125 h 621001"/>
              <a:gd name="connsiteX7" fmla="*/ 1200150 w 1295639"/>
              <a:gd name="connsiteY7" fmla="*/ 485775 h 621001"/>
              <a:gd name="connsiteX8" fmla="*/ 409575 w 1295639"/>
              <a:gd name="connsiteY8" fmla="*/ 495300 h 621001"/>
              <a:gd name="connsiteX9" fmla="*/ 142875 w 1295639"/>
              <a:gd name="connsiteY9" fmla="*/ 495300 h 621001"/>
              <a:gd name="connsiteX10" fmla="*/ 0 w 1295639"/>
              <a:gd name="connsiteY10" fmla="*/ 361950 h 621001"/>
              <a:gd name="connsiteX11" fmla="*/ 0 w 1295639"/>
              <a:gd name="connsiteY11" fmla="*/ 352425 h 6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5639" h="621001">
                <a:moveTo>
                  <a:pt x="171450" y="0"/>
                </a:moveTo>
                <a:cubicBezTo>
                  <a:pt x="165894" y="134144"/>
                  <a:pt x="160338" y="268288"/>
                  <a:pt x="190500" y="323850"/>
                </a:cubicBezTo>
                <a:cubicBezTo>
                  <a:pt x="220662" y="379412"/>
                  <a:pt x="352425" y="333375"/>
                  <a:pt x="352425" y="333375"/>
                </a:cubicBezTo>
                <a:cubicBezTo>
                  <a:pt x="519112" y="336550"/>
                  <a:pt x="1074738" y="361950"/>
                  <a:pt x="1190625" y="342900"/>
                </a:cubicBezTo>
                <a:cubicBezTo>
                  <a:pt x="1306513" y="323850"/>
                  <a:pt x="1030287" y="214312"/>
                  <a:pt x="1047750" y="219075"/>
                </a:cubicBezTo>
                <a:cubicBezTo>
                  <a:pt x="1065213" y="223838"/>
                  <a:pt x="1287463" y="304800"/>
                  <a:pt x="1295400" y="371475"/>
                </a:cubicBezTo>
                <a:cubicBezTo>
                  <a:pt x="1303337" y="438150"/>
                  <a:pt x="1111250" y="600075"/>
                  <a:pt x="1095375" y="619125"/>
                </a:cubicBezTo>
                <a:cubicBezTo>
                  <a:pt x="1079500" y="638175"/>
                  <a:pt x="1314450" y="506412"/>
                  <a:pt x="1200150" y="485775"/>
                </a:cubicBezTo>
                <a:cubicBezTo>
                  <a:pt x="1085850" y="465138"/>
                  <a:pt x="409575" y="495300"/>
                  <a:pt x="409575" y="495300"/>
                </a:cubicBezTo>
                <a:cubicBezTo>
                  <a:pt x="233363" y="496887"/>
                  <a:pt x="211137" y="517525"/>
                  <a:pt x="142875" y="495300"/>
                </a:cubicBezTo>
                <a:cubicBezTo>
                  <a:pt x="74613" y="473075"/>
                  <a:pt x="23812" y="385762"/>
                  <a:pt x="0" y="361950"/>
                </a:cubicBezTo>
                <a:lnTo>
                  <a:pt x="0" y="352425"/>
                </a:lnTo>
              </a:path>
            </a:pathLst>
          </a:cu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2563849" y="1846546"/>
            <a:ext cx="2101956" cy="1065518"/>
          </a:xfrm>
          <a:custGeom>
            <a:avLst/>
            <a:gdLst>
              <a:gd name="connsiteX0" fmla="*/ 697175 w 2802608"/>
              <a:gd name="connsiteY0" fmla="*/ 24746 h 1420691"/>
              <a:gd name="connsiteX1" fmla="*/ 697175 w 2802608"/>
              <a:gd name="connsiteY1" fmla="*/ 91421 h 1420691"/>
              <a:gd name="connsiteX2" fmla="*/ 706700 w 2802608"/>
              <a:gd name="connsiteY2" fmla="*/ 767696 h 1420691"/>
              <a:gd name="connsiteX3" fmla="*/ 906725 w 2802608"/>
              <a:gd name="connsiteY3" fmla="*/ 834371 h 1420691"/>
              <a:gd name="connsiteX4" fmla="*/ 1402025 w 2802608"/>
              <a:gd name="connsiteY4" fmla="*/ 853421 h 1420691"/>
              <a:gd name="connsiteX5" fmla="*/ 2516450 w 2802608"/>
              <a:gd name="connsiteY5" fmla="*/ 843896 h 1420691"/>
              <a:gd name="connsiteX6" fmla="*/ 2421200 w 2802608"/>
              <a:gd name="connsiteY6" fmla="*/ 701021 h 1420691"/>
              <a:gd name="connsiteX7" fmla="*/ 2802200 w 2802608"/>
              <a:gd name="connsiteY7" fmla="*/ 986771 h 1420691"/>
              <a:gd name="connsiteX8" fmla="*/ 2497400 w 2802608"/>
              <a:gd name="connsiteY8" fmla="*/ 1415396 h 1420691"/>
              <a:gd name="connsiteX9" fmla="*/ 2621225 w 2802608"/>
              <a:gd name="connsiteY9" fmla="*/ 1224896 h 1420691"/>
              <a:gd name="connsiteX10" fmla="*/ 2640275 w 2802608"/>
              <a:gd name="connsiteY10" fmla="*/ 1205846 h 1420691"/>
              <a:gd name="connsiteX11" fmla="*/ 2640275 w 2802608"/>
              <a:gd name="connsiteY11" fmla="*/ 1186796 h 1420691"/>
              <a:gd name="connsiteX12" fmla="*/ 2430725 w 2802608"/>
              <a:gd name="connsiteY12" fmla="*/ 1224896 h 1420691"/>
              <a:gd name="connsiteX13" fmla="*/ 344750 w 2802608"/>
              <a:gd name="connsiteY13" fmla="*/ 1262996 h 1420691"/>
              <a:gd name="connsiteX14" fmla="*/ 20900 w 2802608"/>
              <a:gd name="connsiteY14" fmla="*/ 672446 h 1420691"/>
              <a:gd name="connsiteX15" fmla="*/ 59000 w 2802608"/>
              <a:gd name="connsiteY15" fmla="*/ 720071 h 142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2608" h="1420691">
                <a:moveTo>
                  <a:pt x="697175" y="24746"/>
                </a:moveTo>
                <a:cubicBezTo>
                  <a:pt x="696381" y="-3829"/>
                  <a:pt x="695588" y="-32404"/>
                  <a:pt x="697175" y="91421"/>
                </a:cubicBezTo>
                <a:cubicBezTo>
                  <a:pt x="698762" y="215246"/>
                  <a:pt x="671775" y="643871"/>
                  <a:pt x="706700" y="767696"/>
                </a:cubicBezTo>
                <a:cubicBezTo>
                  <a:pt x="741625" y="891521"/>
                  <a:pt x="790838" y="820084"/>
                  <a:pt x="906725" y="834371"/>
                </a:cubicBezTo>
                <a:cubicBezTo>
                  <a:pt x="1022613" y="848659"/>
                  <a:pt x="1402025" y="853421"/>
                  <a:pt x="1402025" y="853421"/>
                </a:cubicBezTo>
                <a:lnTo>
                  <a:pt x="2516450" y="843896"/>
                </a:lnTo>
                <a:cubicBezTo>
                  <a:pt x="2686313" y="818496"/>
                  <a:pt x="2373575" y="677209"/>
                  <a:pt x="2421200" y="701021"/>
                </a:cubicBezTo>
                <a:cubicBezTo>
                  <a:pt x="2468825" y="724834"/>
                  <a:pt x="2789500" y="867709"/>
                  <a:pt x="2802200" y="986771"/>
                </a:cubicBezTo>
                <a:cubicBezTo>
                  <a:pt x="2814900" y="1105833"/>
                  <a:pt x="2527563" y="1375709"/>
                  <a:pt x="2497400" y="1415396"/>
                </a:cubicBezTo>
                <a:cubicBezTo>
                  <a:pt x="2467238" y="1455084"/>
                  <a:pt x="2597413" y="1259821"/>
                  <a:pt x="2621225" y="1224896"/>
                </a:cubicBezTo>
                <a:cubicBezTo>
                  <a:pt x="2645037" y="1189971"/>
                  <a:pt x="2637100" y="1212196"/>
                  <a:pt x="2640275" y="1205846"/>
                </a:cubicBezTo>
                <a:cubicBezTo>
                  <a:pt x="2643450" y="1199496"/>
                  <a:pt x="2675200" y="1183621"/>
                  <a:pt x="2640275" y="1186796"/>
                </a:cubicBezTo>
                <a:cubicBezTo>
                  <a:pt x="2605350" y="1189971"/>
                  <a:pt x="2813313" y="1212196"/>
                  <a:pt x="2430725" y="1224896"/>
                </a:cubicBezTo>
                <a:cubicBezTo>
                  <a:pt x="2048138" y="1237596"/>
                  <a:pt x="746387" y="1355071"/>
                  <a:pt x="344750" y="1262996"/>
                </a:cubicBezTo>
                <a:cubicBezTo>
                  <a:pt x="-56887" y="1170921"/>
                  <a:pt x="68525" y="762933"/>
                  <a:pt x="20900" y="672446"/>
                </a:cubicBezTo>
                <a:cubicBezTo>
                  <a:pt x="-26725" y="581959"/>
                  <a:pt x="16137" y="651015"/>
                  <a:pt x="59000" y="720071"/>
                </a:cubicBez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2420382" y="2536031"/>
            <a:ext cx="2959244" cy="924051"/>
          </a:xfrm>
          <a:custGeom>
            <a:avLst/>
            <a:gdLst>
              <a:gd name="connsiteX0" fmla="*/ 201824 w 3945658"/>
              <a:gd name="connsiteY0" fmla="*/ 0 h 1232068"/>
              <a:gd name="connsiteX1" fmla="*/ 239924 w 3945658"/>
              <a:gd name="connsiteY1" fmla="*/ 695325 h 1232068"/>
              <a:gd name="connsiteX2" fmla="*/ 439949 w 3945658"/>
              <a:gd name="connsiteY2" fmla="*/ 895350 h 1232068"/>
              <a:gd name="connsiteX3" fmla="*/ 763799 w 3945658"/>
              <a:gd name="connsiteY3" fmla="*/ 904875 h 1232068"/>
              <a:gd name="connsiteX4" fmla="*/ 2344949 w 3945658"/>
              <a:gd name="connsiteY4" fmla="*/ 857250 h 1232068"/>
              <a:gd name="connsiteX5" fmla="*/ 3621299 w 3945658"/>
              <a:gd name="connsiteY5" fmla="*/ 809625 h 1232068"/>
              <a:gd name="connsiteX6" fmla="*/ 3554624 w 3945658"/>
              <a:gd name="connsiteY6" fmla="*/ 666750 h 1232068"/>
              <a:gd name="connsiteX7" fmla="*/ 3945149 w 3945658"/>
              <a:gd name="connsiteY7" fmla="*/ 904875 h 1232068"/>
              <a:gd name="connsiteX8" fmla="*/ 3640349 w 3945658"/>
              <a:gd name="connsiteY8" fmla="*/ 1228725 h 1232068"/>
              <a:gd name="connsiteX9" fmla="*/ 3773699 w 3945658"/>
              <a:gd name="connsiteY9" fmla="*/ 1076325 h 1232068"/>
              <a:gd name="connsiteX10" fmla="*/ 3240299 w 3945658"/>
              <a:gd name="connsiteY10" fmla="*/ 1123950 h 1232068"/>
              <a:gd name="connsiteX11" fmla="*/ 1697249 w 3945658"/>
              <a:gd name="connsiteY11" fmla="*/ 1181100 h 1232068"/>
              <a:gd name="connsiteX12" fmla="*/ 535199 w 3945658"/>
              <a:gd name="connsiteY12" fmla="*/ 1181100 h 1232068"/>
              <a:gd name="connsiteX13" fmla="*/ 87524 w 3945658"/>
              <a:gd name="connsiteY13" fmla="*/ 1057275 h 1232068"/>
              <a:gd name="connsiteX14" fmla="*/ 11324 w 3945658"/>
              <a:gd name="connsiteY14" fmla="*/ 361950 h 1232068"/>
              <a:gd name="connsiteX15" fmla="*/ 1799 w 3945658"/>
              <a:gd name="connsiteY15" fmla="*/ 304800 h 123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5658" h="1232068">
                <a:moveTo>
                  <a:pt x="201824" y="0"/>
                </a:moveTo>
                <a:cubicBezTo>
                  <a:pt x="201030" y="273050"/>
                  <a:pt x="200237" y="546100"/>
                  <a:pt x="239924" y="695325"/>
                </a:cubicBezTo>
                <a:cubicBezTo>
                  <a:pt x="279611" y="844550"/>
                  <a:pt x="352637" y="860425"/>
                  <a:pt x="439949" y="895350"/>
                </a:cubicBezTo>
                <a:cubicBezTo>
                  <a:pt x="527261" y="930275"/>
                  <a:pt x="446299" y="911225"/>
                  <a:pt x="763799" y="904875"/>
                </a:cubicBezTo>
                <a:cubicBezTo>
                  <a:pt x="1081299" y="898525"/>
                  <a:pt x="2344949" y="857250"/>
                  <a:pt x="2344949" y="857250"/>
                </a:cubicBezTo>
                <a:cubicBezTo>
                  <a:pt x="2821199" y="841375"/>
                  <a:pt x="3419686" y="841375"/>
                  <a:pt x="3621299" y="809625"/>
                </a:cubicBezTo>
                <a:cubicBezTo>
                  <a:pt x="3822912" y="777875"/>
                  <a:pt x="3500649" y="650875"/>
                  <a:pt x="3554624" y="666750"/>
                </a:cubicBezTo>
                <a:cubicBezTo>
                  <a:pt x="3608599" y="682625"/>
                  <a:pt x="3930862" y="811213"/>
                  <a:pt x="3945149" y="904875"/>
                </a:cubicBezTo>
                <a:cubicBezTo>
                  <a:pt x="3959436" y="998537"/>
                  <a:pt x="3668924" y="1200150"/>
                  <a:pt x="3640349" y="1228725"/>
                </a:cubicBezTo>
                <a:cubicBezTo>
                  <a:pt x="3611774" y="1257300"/>
                  <a:pt x="3840374" y="1093787"/>
                  <a:pt x="3773699" y="1076325"/>
                </a:cubicBezTo>
                <a:cubicBezTo>
                  <a:pt x="3707024" y="1058863"/>
                  <a:pt x="3586374" y="1106488"/>
                  <a:pt x="3240299" y="1123950"/>
                </a:cubicBezTo>
                <a:cubicBezTo>
                  <a:pt x="2894224" y="1141412"/>
                  <a:pt x="2148099" y="1171575"/>
                  <a:pt x="1697249" y="1181100"/>
                </a:cubicBezTo>
                <a:cubicBezTo>
                  <a:pt x="1246399" y="1190625"/>
                  <a:pt x="803487" y="1201738"/>
                  <a:pt x="535199" y="1181100"/>
                </a:cubicBezTo>
                <a:cubicBezTo>
                  <a:pt x="266912" y="1160463"/>
                  <a:pt x="174836" y="1193800"/>
                  <a:pt x="87524" y="1057275"/>
                </a:cubicBezTo>
                <a:cubicBezTo>
                  <a:pt x="212" y="920750"/>
                  <a:pt x="25611" y="487362"/>
                  <a:pt x="11324" y="361950"/>
                </a:cubicBezTo>
                <a:cubicBezTo>
                  <a:pt x="-2963" y="236538"/>
                  <a:pt x="-582" y="270669"/>
                  <a:pt x="1799" y="304800"/>
                </a:cubicBezTo>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2249402" y="2764631"/>
            <a:ext cx="3904944" cy="1452155"/>
          </a:xfrm>
          <a:custGeom>
            <a:avLst/>
            <a:gdLst>
              <a:gd name="connsiteX0" fmla="*/ 229772 w 5206592"/>
              <a:gd name="connsiteY0" fmla="*/ 0 h 1936206"/>
              <a:gd name="connsiteX1" fmla="*/ 277397 w 5206592"/>
              <a:gd name="connsiteY1" fmla="*/ 914400 h 1936206"/>
              <a:gd name="connsiteX2" fmla="*/ 258347 w 5206592"/>
              <a:gd name="connsiteY2" fmla="*/ 1276350 h 1936206"/>
              <a:gd name="connsiteX3" fmla="*/ 277397 w 5206592"/>
              <a:gd name="connsiteY3" fmla="*/ 1400175 h 1936206"/>
              <a:gd name="connsiteX4" fmla="*/ 401222 w 5206592"/>
              <a:gd name="connsiteY4" fmla="*/ 1600200 h 1936206"/>
              <a:gd name="connsiteX5" fmla="*/ 706022 w 5206592"/>
              <a:gd name="connsiteY5" fmla="*/ 1581150 h 1936206"/>
              <a:gd name="connsiteX6" fmla="*/ 1077497 w 5206592"/>
              <a:gd name="connsiteY6" fmla="*/ 1571625 h 1936206"/>
              <a:gd name="connsiteX7" fmla="*/ 4668422 w 5206592"/>
              <a:gd name="connsiteY7" fmla="*/ 1447800 h 1936206"/>
              <a:gd name="connsiteX8" fmla="*/ 4639847 w 5206592"/>
              <a:gd name="connsiteY8" fmla="*/ 1228725 h 1936206"/>
              <a:gd name="connsiteX9" fmla="*/ 5201822 w 5206592"/>
              <a:gd name="connsiteY9" fmla="*/ 1466850 h 1936206"/>
              <a:gd name="connsiteX10" fmla="*/ 4916072 w 5206592"/>
              <a:gd name="connsiteY10" fmla="*/ 1847850 h 1936206"/>
              <a:gd name="connsiteX11" fmla="*/ 5020847 w 5206592"/>
              <a:gd name="connsiteY11" fmla="*/ 1695450 h 1936206"/>
              <a:gd name="connsiteX12" fmla="*/ 4182647 w 5206592"/>
              <a:gd name="connsiteY12" fmla="*/ 1704975 h 1936206"/>
              <a:gd name="connsiteX13" fmla="*/ 2487197 w 5206592"/>
              <a:gd name="connsiteY13" fmla="*/ 1809750 h 1936206"/>
              <a:gd name="connsiteX14" fmla="*/ 486947 w 5206592"/>
              <a:gd name="connsiteY14" fmla="*/ 1933575 h 1936206"/>
              <a:gd name="connsiteX15" fmla="*/ 58322 w 5206592"/>
              <a:gd name="connsiteY15" fmla="*/ 1685925 h 1936206"/>
              <a:gd name="connsiteX16" fmla="*/ 1172 w 5206592"/>
              <a:gd name="connsiteY16" fmla="*/ 838200 h 1936206"/>
              <a:gd name="connsiteX17" fmla="*/ 29747 w 5206592"/>
              <a:gd name="connsiteY17" fmla="*/ 171450 h 193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06592" h="1936206">
                <a:moveTo>
                  <a:pt x="229772" y="0"/>
                </a:moveTo>
                <a:cubicBezTo>
                  <a:pt x="251203" y="350837"/>
                  <a:pt x="272634" y="701675"/>
                  <a:pt x="277397" y="914400"/>
                </a:cubicBezTo>
                <a:cubicBezTo>
                  <a:pt x="282160" y="1127125"/>
                  <a:pt x="258347" y="1195388"/>
                  <a:pt x="258347" y="1276350"/>
                </a:cubicBezTo>
                <a:cubicBezTo>
                  <a:pt x="258347" y="1357312"/>
                  <a:pt x="253585" y="1346200"/>
                  <a:pt x="277397" y="1400175"/>
                </a:cubicBezTo>
                <a:cubicBezTo>
                  <a:pt x="301209" y="1454150"/>
                  <a:pt x="329785" y="1570038"/>
                  <a:pt x="401222" y="1600200"/>
                </a:cubicBezTo>
                <a:cubicBezTo>
                  <a:pt x="472660" y="1630363"/>
                  <a:pt x="593310" y="1585913"/>
                  <a:pt x="706022" y="1581150"/>
                </a:cubicBezTo>
                <a:cubicBezTo>
                  <a:pt x="818735" y="1576388"/>
                  <a:pt x="1077497" y="1571625"/>
                  <a:pt x="1077497" y="1571625"/>
                </a:cubicBezTo>
                <a:cubicBezTo>
                  <a:pt x="1737897" y="1549400"/>
                  <a:pt x="4074697" y="1504950"/>
                  <a:pt x="4668422" y="1447800"/>
                </a:cubicBezTo>
                <a:cubicBezTo>
                  <a:pt x="5262147" y="1390650"/>
                  <a:pt x="4550947" y="1225550"/>
                  <a:pt x="4639847" y="1228725"/>
                </a:cubicBezTo>
                <a:cubicBezTo>
                  <a:pt x="4728747" y="1231900"/>
                  <a:pt x="5155785" y="1363663"/>
                  <a:pt x="5201822" y="1466850"/>
                </a:cubicBezTo>
                <a:cubicBezTo>
                  <a:pt x="5247860" y="1570038"/>
                  <a:pt x="4946234" y="1809750"/>
                  <a:pt x="4916072" y="1847850"/>
                </a:cubicBezTo>
                <a:cubicBezTo>
                  <a:pt x="4885910" y="1885950"/>
                  <a:pt x="5143085" y="1719263"/>
                  <a:pt x="5020847" y="1695450"/>
                </a:cubicBezTo>
                <a:cubicBezTo>
                  <a:pt x="4898610" y="1671638"/>
                  <a:pt x="4604922" y="1685925"/>
                  <a:pt x="4182647" y="1704975"/>
                </a:cubicBezTo>
                <a:cubicBezTo>
                  <a:pt x="3760372" y="1724025"/>
                  <a:pt x="2487197" y="1809750"/>
                  <a:pt x="2487197" y="1809750"/>
                </a:cubicBezTo>
                <a:cubicBezTo>
                  <a:pt x="1871247" y="1847850"/>
                  <a:pt x="891760" y="1954213"/>
                  <a:pt x="486947" y="1933575"/>
                </a:cubicBezTo>
                <a:cubicBezTo>
                  <a:pt x="82134" y="1912938"/>
                  <a:pt x="139284" y="1868487"/>
                  <a:pt x="58322" y="1685925"/>
                </a:cubicBezTo>
                <a:cubicBezTo>
                  <a:pt x="-22640" y="1503363"/>
                  <a:pt x="5934" y="1090612"/>
                  <a:pt x="1172" y="838200"/>
                </a:cubicBezTo>
                <a:cubicBezTo>
                  <a:pt x="-3590" y="585788"/>
                  <a:pt x="13078" y="378619"/>
                  <a:pt x="29747" y="171450"/>
                </a:cubicBezTo>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4355976" y="1752715"/>
            <a:ext cx="3645024" cy="300082"/>
          </a:xfrm>
          <a:prstGeom prst="rect">
            <a:avLst/>
          </a:prstGeom>
          <a:noFill/>
        </p:spPr>
        <p:txBody>
          <a:bodyPr wrap="square" rtlCol="0">
            <a:spAutoFit/>
          </a:bodyPr>
          <a:lstStyle/>
          <a:p>
            <a:r>
              <a:rPr lang="en-US" sz="1350" b="1" dirty="0"/>
              <a:t>2</a:t>
            </a:r>
            <a:r>
              <a:rPr lang="en-US" sz="1350" b="1" dirty="0"/>
              <a:t>0% </a:t>
            </a:r>
            <a:r>
              <a:rPr lang="en-US" sz="1350" dirty="0"/>
              <a:t>don</a:t>
            </a:r>
            <a:r>
              <a:rPr lang="mr-IN" sz="1350" dirty="0"/>
              <a:t>’</a:t>
            </a:r>
            <a:r>
              <a:rPr lang="en-US" sz="1350" dirty="0"/>
              <a:t>t ask for DNSSEC credentials at all </a:t>
            </a:r>
            <a:endParaRPr lang="en-US" sz="1350" dirty="0"/>
          </a:p>
        </p:txBody>
      </p:sp>
      <p:sp>
        <p:nvSpPr>
          <p:cNvPr id="13" name="TextBox 12"/>
          <p:cNvSpPr txBox="1"/>
          <p:nvPr/>
        </p:nvSpPr>
        <p:spPr>
          <a:xfrm>
            <a:off x="4662363" y="2440718"/>
            <a:ext cx="3645024" cy="507831"/>
          </a:xfrm>
          <a:prstGeom prst="rect">
            <a:avLst/>
          </a:prstGeom>
          <a:noFill/>
        </p:spPr>
        <p:txBody>
          <a:bodyPr wrap="square" rtlCol="0">
            <a:spAutoFit/>
          </a:bodyPr>
          <a:lstStyle/>
          <a:p>
            <a:r>
              <a:rPr lang="en-US" sz="1350" b="1" dirty="0"/>
              <a:t>6</a:t>
            </a:r>
            <a:r>
              <a:rPr lang="en-US" sz="1350" b="1" dirty="0"/>
              <a:t>2</a:t>
            </a:r>
            <a:r>
              <a:rPr lang="en-US" sz="1350" b="1" dirty="0"/>
              <a:t>% </a:t>
            </a:r>
            <a:r>
              <a:rPr lang="en-US" sz="1350" dirty="0"/>
              <a:t>ask, but don</a:t>
            </a:r>
            <a:r>
              <a:rPr lang="mr-IN" sz="1350" dirty="0"/>
              <a:t>’</a:t>
            </a:r>
            <a:r>
              <a:rPr lang="en-US" sz="1350" dirty="0"/>
              <a:t>t validate the response</a:t>
            </a:r>
          </a:p>
          <a:p>
            <a:endParaRPr lang="en-US" sz="1350" dirty="0"/>
          </a:p>
        </p:txBody>
      </p:sp>
      <p:sp>
        <p:nvSpPr>
          <p:cNvPr id="14" name="TextBox 13"/>
          <p:cNvSpPr txBox="1"/>
          <p:nvPr/>
        </p:nvSpPr>
        <p:spPr>
          <a:xfrm>
            <a:off x="5490102" y="3113834"/>
            <a:ext cx="2289464" cy="715581"/>
          </a:xfrm>
          <a:prstGeom prst="rect">
            <a:avLst/>
          </a:prstGeom>
          <a:noFill/>
        </p:spPr>
        <p:txBody>
          <a:bodyPr wrap="square" rtlCol="0">
            <a:spAutoFit/>
          </a:bodyPr>
          <a:lstStyle/>
          <a:p>
            <a:r>
              <a:rPr lang="en-US" sz="1350" b="1" dirty="0"/>
              <a:t>6</a:t>
            </a:r>
            <a:r>
              <a:rPr lang="en-US" sz="1350" b="1" dirty="0"/>
              <a:t>% </a:t>
            </a:r>
            <a:r>
              <a:rPr lang="en-US" sz="1350" dirty="0"/>
              <a:t>validate but don</a:t>
            </a:r>
            <a:r>
              <a:rPr lang="mr-IN" sz="1350" dirty="0"/>
              <a:t>’</a:t>
            </a:r>
            <a:r>
              <a:rPr lang="en-US" sz="1350" dirty="0"/>
              <a:t>t take ‘NO’ for an answer! </a:t>
            </a:r>
          </a:p>
          <a:p>
            <a:endParaRPr lang="en-US" sz="1350" dirty="0"/>
          </a:p>
        </p:txBody>
      </p:sp>
      <p:sp>
        <p:nvSpPr>
          <p:cNvPr id="15" name="TextBox 14"/>
          <p:cNvSpPr txBox="1"/>
          <p:nvPr/>
        </p:nvSpPr>
        <p:spPr>
          <a:xfrm>
            <a:off x="6233658" y="3691016"/>
            <a:ext cx="1767343" cy="923330"/>
          </a:xfrm>
          <a:prstGeom prst="rect">
            <a:avLst/>
          </a:prstGeom>
          <a:noFill/>
        </p:spPr>
        <p:txBody>
          <a:bodyPr wrap="square" rtlCol="0">
            <a:spAutoFit/>
          </a:bodyPr>
          <a:lstStyle/>
          <a:p>
            <a:r>
              <a:rPr lang="en-US" sz="1350" b="1" dirty="0"/>
              <a:t>12% </a:t>
            </a:r>
            <a:r>
              <a:rPr lang="en-US" sz="1350" dirty="0"/>
              <a:t>validate, and  accept ‘NO’ as an answer! </a:t>
            </a:r>
          </a:p>
          <a:p>
            <a:endParaRPr lang="en-US" sz="1350" dirty="0"/>
          </a:p>
        </p:txBody>
      </p:sp>
      <p:sp>
        <p:nvSpPr>
          <p:cNvPr id="17" name="TextBox 16"/>
          <p:cNvSpPr txBox="1"/>
          <p:nvPr/>
        </p:nvSpPr>
        <p:spPr>
          <a:xfrm>
            <a:off x="1742536" y="1646952"/>
            <a:ext cx="804813" cy="300082"/>
          </a:xfrm>
          <a:prstGeom prst="rect">
            <a:avLst/>
          </a:prstGeom>
          <a:noFill/>
        </p:spPr>
        <p:txBody>
          <a:bodyPr wrap="square" rtlCol="0">
            <a:spAutoFit/>
          </a:bodyPr>
          <a:lstStyle/>
          <a:p>
            <a:pPr algn="r"/>
            <a:r>
              <a:rPr lang="en-US" sz="1350" dirty="0"/>
              <a:t>Users</a:t>
            </a:r>
            <a:endParaRPr lang="en-US" sz="1350" dirty="0"/>
          </a:p>
        </p:txBody>
      </p:sp>
      <p:sp>
        <p:nvSpPr>
          <p:cNvPr id="7" name="Freeform 6"/>
          <p:cNvSpPr/>
          <p:nvPr/>
        </p:nvSpPr>
        <p:spPr>
          <a:xfrm>
            <a:off x="2106609" y="1541187"/>
            <a:ext cx="1144297" cy="1418299"/>
          </a:xfrm>
          <a:custGeom>
            <a:avLst/>
            <a:gdLst>
              <a:gd name="connsiteX0" fmla="*/ 1325038 w 1525729"/>
              <a:gd name="connsiteY0" fmla="*/ 31060 h 1891065"/>
              <a:gd name="connsiteX1" fmla="*/ 1515538 w 1525729"/>
              <a:gd name="connsiteY1" fmla="*/ 116785 h 1891065"/>
              <a:gd name="connsiteX2" fmla="*/ 1029763 w 1525729"/>
              <a:gd name="connsiteY2" fmla="*/ 831160 h 1891065"/>
              <a:gd name="connsiteX3" fmla="*/ 182038 w 1525729"/>
              <a:gd name="connsiteY3" fmla="*/ 1859860 h 1891065"/>
              <a:gd name="connsiteX4" fmla="*/ 58213 w 1525729"/>
              <a:gd name="connsiteY4" fmla="*/ 1516960 h 1891065"/>
              <a:gd name="connsiteX5" fmla="*/ 915463 w 1525729"/>
              <a:gd name="connsiteY5" fmla="*/ 431110 h 1891065"/>
              <a:gd name="connsiteX6" fmla="*/ 1325038 w 1525729"/>
              <a:gd name="connsiteY6" fmla="*/ 31060 h 189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29" h="1891065">
                <a:moveTo>
                  <a:pt x="1325038" y="31060"/>
                </a:moveTo>
                <a:cubicBezTo>
                  <a:pt x="1425050" y="-21327"/>
                  <a:pt x="1564750" y="-16565"/>
                  <a:pt x="1515538" y="116785"/>
                </a:cubicBezTo>
                <a:cubicBezTo>
                  <a:pt x="1466326" y="250135"/>
                  <a:pt x="1252013" y="540648"/>
                  <a:pt x="1029763" y="831160"/>
                </a:cubicBezTo>
                <a:cubicBezTo>
                  <a:pt x="807513" y="1121673"/>
                  <a:pt x="343963" y="1745560"/>
                  <a:pt x="182038" y="1859860"/>
                </a:cubicBezTo>
                <a:cubicBezTo>
                  <a:pt x="20113" y="1974160"/>
                  <a:pt x="-64024" y="1755085"/>
                  <a:pt x="58213" y="1516960"/>
                </a:cubicBezTo>
                <a:cubicBezTo>
                  <a:pt x="180450" y="1278835"/>
                  <a:pt x="702738" y="677172"/>
                  <a:pt x="915463" y="431110"/>
                </a:cubicBezTo>
                <a:cubicBezTo>
                  <a:pt x="1128188" y="185048"/>
                  <a:pt x="1225026" y="83447"/>
                  <a:pt x="1325038" y="31060"/>
                </a:cubicBezTo>
                <a:close/>
              </a:path>
            </a:pathLst>
          </a:cu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83273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Digression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26</a:t>
            </a:fld>
            <a:endParaRPr lang="en-AU" kern="0" dirty="0"/>
          </a:p>
        </p:txBody>
      </p:sp>
    </p:spTree>
    <p:extLst>
      <p:ext uri="{BB962C8B-B14F-4D97-AF65-F5344CB8AC3E}">
        <p14:creationId xmlns:p14="http://schemas.microsoft.com/office/powerpoint/2010/main" val="1570907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03498"/>
            <a:ext cx="6561348" cy="857250"/>
          </a:xfrm>
        </p:spPr>
        <p:txBody>
          <a:bodyPr>
            <a:normAutofit/>
          </a:bodyPr>
          <a:lstStyle/>
          <a:p>
            <a:r>
              <a:rPr lang="en-US" sz="2400" dirty="0"/>
              <a:t>Ok </a:t>
            </a:r>
            <a:r>
              <a:rPr lang="mr-IN" sz="2400" dirty="0"/>
              <a:t>–</a:t>
            </a:r>
            <a:r>
              <a:rPr lang="en-US" sz="2400" dirty="0"/>
              <a:t> lets strip out the hyperbole!</a:t>
            </a:r>
            <a:endParaRPr lang="en-US" sz="2400" dirty="0"/>
          </a:p>
        </p:txBody>
      </p:sp>
      <p:sp>
        <p:nvSpPr>
          <p:cNvPr id="3" name="Content Placeholder 2"/>
          <p:cNvSpPr>
            <a:spLocks noGrp="1"/>
          </p:cNvSpPr>
          <p:nvPr>
            <p:ph idx="1"/>
          </p:nvPr>
        </p:nvSpPr>
        <p:spPr>
          <a:xfrm>
            <a:off x="1439652" y="1329613"/>
            <a:ext cx="3618402" cy="2646293"/>
          </a:xfrm>
        </p:spPr>
        <p:txBody>
          <a:bodyPr>
            <a:normAutofit fontScale="85000" lnSpcReduction="10000"/>
          </a:bodyPr>
          <a:lstStyle/>
          <a:p>
            <a:pPr marL="0" indent="0">
              <a:buNone/>
            </a:pPr>
            <a:r>
              <a:rPr lang="en-US" dirty="0" smtClean="0">
                <a:solidFill>
                  <a:schemeClr val="tx1"/>
                </a:solidFill>
              </a:rPr>
              <a:t>Can we estimate the extent of the Internet’s population (both human and other) that MAY be impacted by this change in the DNSSEC Trust Anchors?</a:t>
            </a:r>
          </a:p>
          <a:p>
            <a:pPr marL="0" indent="0">
              <a:buNone/>
            </a:pPr>
            <a:endParaRPr lang="en-US" dirty="0">
              <a:solidFill>
                <a:schemeClr val="tx1"/>
              </a:solidFill>
            </a:endParaRPr>
          </a:p>
          <a:p>
            <a:pPr marL="0" indent="0">
              <a:buNone/>
            </a:pPr>
            <a:r>
              <a:rPr lang="en-US" dirty="0" smtClean="0">
                <a:solidFill>
                  <a:schemeClr val="tx1"/>
                </a:solidFill>
              </a:rPr>
              <a:t>Can we estimate the LIKELY impact of this change?</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5274078" y="1491630"/>
            <a:ext cx="2336441" cy="2625756"/>
          </a:xfrm>
          <a:prstGeom prst="rect">
            <a:avLst/>
          </a:prstGeom>
        </p:spPr>
      </p:pic>
    </p:spTree>
    <p:extLst>
      <p:ext uri="{BB962C8B-B14F-4D97-AF65-F5344CB8AC3E}">
        <p14:creationId xmlns:p14="http://schemas.microsoft.com/office/powerpoint/2010/main" val="1084278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03498"/>
            <a:ext cx="6561348" cy="857250"/>
          </a:xfrm>
        </p:spPr>
        <p:txBody>
          <a:bodyPr>
            <a:normAutofit/>
          </a:bodyPr>
          <a:lstStyle/>
          <a:p>
            <a:r>
              <a:rPr lang="en-US" sz="2400" dirty="0"/>
              <a:t>Ok </a:t>
            </a:r>
            <a:r>
              <a:rPr lang="mr-IN" sz="2400" dirty="0"/>
              <a:t>–</a:t>
            </a:r>
            <a:r>
              <a:rPr lang="en-US" sz="2400" dirty="0"/>
              <a:t> lets strip out the hyperbole!</a:t>
            </a:r>
            <a:endParaRPr lang="en-US" sz="2400" dirty="0"/>
          </a:p>
        </p:txBody>
      </p:sp>
      <p:sp>
        <p:nvSpPr>
          <p:cNvPr id="3" name="Content Placeholder 2"/>
          <p:cNvSpPr>
            <a:spLocks noGrp="1"/>
          </p:cNvSpPr>
          <p:nvPr>
            <p:ph idx="1"/>
          </p:nvPr>
        </p:nvSpPr>
        <p:spPr>
          <a:xfrm>
            <a:off x="1439652" y="1329613"/>
            <a:ext cx="3618402" cy="2646293"/>
          </a:xfrm>
        </p:spPr>
        <p:txBody>
          <a:bodyPr>
            <a:normAutofit fontScale="85000" lnSpcReduction="10000"/>
          </a:bodyPr>
          <a:lstStyle/>
          <a:p>
            <a:pPr marL="0" indent="0">
              <a:buNone/>
            </a:pPr>
            <a:r>
              <a:rPr lang="en-US" dirty="0" smtClean="0">
                <a:solidFill>
                  <a:schemeClr val="tx1"/>
                </a:solidFill>
              </a:rPr>
              <a:t>Can we estimate the extent of the Internet’s population (both human and other) that MAY be impacted by this change in the DNSSEC Trust Anchors?</a:t>
            </a:r>
          </a:p>
          <a:p>
            <a:pPr marL="0" indent="0">
              <a:buNone/>
            </a:pPr>
            <a:endParaRPr lang="en-US" dirty="0">
              <a:solidFill>
                <a:schemeClr val="tx1"/>
              </a:solidFill>
            </a:endParaRPr>
          </a:p>
          <a:p>
            <a:pPr marL="0" indent="0">
              <a:buNone/>
            </a:pPr>
            <a:r>
              <a:rPr lang="en-US" dirty="0" smtClean="0">
                <a:solidFill>
                  <a:schemeClr val="tx1"/>
                </a:solidFill>
              </a:rPr>
              <a:t>Can we estimate the LIKELY impact of this change?</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5274078" y="1491630"/>
            <a:ext cx="2336441" cy="2625756"/>
          </a:xfrm>
          <a:prstGeom prst="rect">
            <a:avLst/>
          </a:prstGeom>
        </p:spPr>
      </p:pic>
      <p:sp>
        <p:nvSpPr>
          <p:cNvPr id="6" name="TextBox 5"/>
          <p:cNvSpPr txBox="1"/>
          <p:nvPr/>
        </p:nvSpPr>
        <p:spPr>
          <a:xfrm rot="20836851">
            <a:off x="1372100" y="1748726"/>
            <a:ext cx="3589391" cy="715581"/>
          </a:xfrm>
          <a:prstGeom prst="rect">
            <a:avLst/>
          </a:prstGeom>
          <a:solidFill>
            <a:schemeClr val="bg1"/>
          </a:solidFill>
        </p:spPr>
        <p:txBody>
          <a:bodyPr wrap="square" rtlCol="0">
            <a:spAutoFit/>
          </a:bodyPr>
          <a:lstStyle/>
          <a:p>
            <a:r>
              <a:rPr lang="en-US" sz="1350" dirty="0">
                <a:solidFill>
                  <a:schemeClr val="accent6">
                    <a:lumMod val="50000"/>
                  </a:schemeClr>
                </a:solidFill>
                <a:latin typeface="AhnbergHand" charset="0"/>
                <a:ea typeface="AhnbergHand" charset="0"/>
                <a:cs typeface="AhnbergHand" charset="0"/>
              </a:rPr>
              <a:t>Somewhere between 1 in 5 and 1 in </a:t>
            </a:r>
            <a:r>
              <a:rPr lang="en-US" sz="1350" dirty="0" smtClean="0">
                <a:solidFill>
                  <a:schemeClr val="accent6">
                    <a:lumMod val="50000"/>
                  </a:schemeClr>
                </a:solidFill>
                <a:latin typeface="AhnbergHand" charset="0"/>
                <a:ea typeface="AhnbergHand" charset="0"/>
                <a:cs typeface="AhnbergHand" charset="0"/>
              </a:rPr>
              <a:t>8 users use DNSSEC-aware DNS </a:t>
            </a:r>
            <a:r>
              <a:rPr lang="en-US" sz="1350" smtClean="0">
                <a:solidFill>
                  <a:schemeClr val="accent6">
                    <a:lumMod val="50000"/>
                  </a:schemeClr>
                </a:solidFill>
                <a:latin typeface="AhnbergHand" charset="0"/>
                <a:ea typeface="AhnbergHand" charset="0"/>
                <a:cs typeface="AhnbergHand" charset="0"/>
              </a:rPr>
              <a:t>rtesolvers</a:t>
            </a:r>
            <a:endParaRPr lang="en-US" sz="1350" dirty="0">
              <a:solidFill>
                <a:schemeClr val="accent6">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207390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03498"/>
            <a:ext cx="6561348" cy="857250"/>
          </a:xfrm>
        </p:spPr>
        <p:txBody>
          <a:bodyPr>
            <a:normAutofit/>
          </a:bodyPr>
          <a:lstStyle/>
          <a:p>
            <a:r>
              <a:rPr lang="en-US" sz="2400" dirty="0"/>
              <a:t>Ok </a:t>
            </a:r>
            <a:r>
              <a:rPr lang="mr-IN" sz="2400" dirty="0"/>
              <a:t>–</a:t>
            </a:r>
            <a:r>
              <a:rPr lang="en-US" sz="2400" dirty="0"/>
              <a:t> lets strip out the hyperbole!</a:t>
            </a:r>
            <a:endParaRPr lang="en-US" sz="2400" dirty="0"/>
          </a:p>
        </p:txBody>
      </p:sp>
      <p:sp>
        <p:nvSpPr>
          <p:cNvPr id="3" name="Content Placeholder 2"/>
          <p:cNvSpPr>
            <a:spLocks noGrp="1"/>
          </p:cNvSpPr>
          <p:nvPr>
            <p:ph idx="1"/>
          </p:nvPr>
        </p:nvSpPr>
        <p:spPr>
          <a:xfrm>
            <a:off x="1439652" y="1329613"/>
            <a:ext cx="3618402" cy="2646293"/>
          </a:xfrm>
        </p:spPr>
        <p:txBody>
          <a:bodyPr>
            <a:normAutofit fontScale="85000" lnSpcReduction="10000"/>
          </a:bodyPr>
          <a:lstStyle/>
          <a:p>
            <a:pPr marL="0" indent="0">
              <a:buNone/>
            </a:pPr>
            <a:r>
              <a:rPr lang="en-US" dirty="0" smtClean="0">
                <a:solidFill>
                  <a:schemeClr val="tx1"/>
                </a:solidFill>
              </a:rPr>
              <a:t>Can we estimate the extent of the Internet’s population (both human and other) that MAY be impacted by this change in the DNSSEC Trust Anchors?</a:t>
            </a:r>
          </a:p>
          <a:p>
            <a:pPr marL="0" indent="0">
              <a:buNone/>
            </a:pPr>
            <a:endParaRPr lang="en-US" dirty="0">
              <a:solidFill>
                <a:schemeClr val="tx1"/>
              </a:solidFill>
            </a:endParaRPr>
          </a:p>
          <a:p>
            <a:pPr marL="0" indent="0">
              <a:buNone/>
            </a:pPr>
            <a:r>
              <a:rPr lang="en-US" dirty="0" smtClean="0">
                <a:solidFill>
                  <a:schemeClr val="tx1"/>
                </a:solidFill>
              </a:rPr>
              <a:t>Can we estimate the LIKELY impact of this change?</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5274078" y="1491630"/>
            <a:ext cx="2336441" cy="2625756"/>
          </a:xfrm>
          <a:prstGeom prst="rect">
            <a:avLst/>
          </a:prstGeom>
        </p:spPr>
      </p:pic>
      <p:sp>
        <p:nvSpPr>
          <p:cNvPr id="6" name="Freeform 5"/>
          <p:cNvSpPr/>
          <p:nvPr/>
        </p:nvSpPr>
        <p:spPr>
          <a:xfrm>
            <a:off x="1198872" y="2914650"/>
            <a:ext cx="3605604" cy="1138157"/>
          </a:xfrm>
          <a:custGeom>
            <a:avLst/>
            <a:gdLst>
              <a:gd name="connsiteX0" fmla="*/ 2357448 w 4458796"/>
              <a:gd name="connsiteY0" fmla="*/ 247650 h 1213833"/>
              <a:gd name="connsiteX1" fmla="*/ 862023 w 4458796"/>
              <a:gd name="connsiteY1" fmla="*/ 209550 h 1213833"/>
              <a:gd name="connsiteX2" fmla="*/ 100023 w 4458796"/>
              <a:gd name="connsiteY2" fmla="*/ 590550 h 1213833"/>
              <a:gd name="connsiteX3" fmla="*/ 157173 w 4458796"/>
              <a:gd name="connsiteY3" fmla="*/ 1057275 h 1213833"/>
              <a:gd name="connsiteX4" fmla="*/ 1452573 w 4458796"/>
              <a:gd name="connsiteY4" fmla="*/ 1200150 h 1213833"/>
              <a:gd name="connsiteX5" fmla="*/ 3890973 w 4458796"/>
              <a:gd name="connsiteY5" fmla="*/ 1123950 h 1213833"/>
              <a:gd name="connsiteX6" fmla="*/ 4433898 w 4458796"/>
              <a:gd name="connsiteY6" fmla="*/ 457200 h 1213833"/>
              <a:gd name="connsiteX7" fmla="*/ 3367098 w 4458796"/>
              <a:gd name="connsiteY7" fmla="*/ 123825 h 1213833"/>
              <a:gd name="connsiteX8" fmla="*/ 2024073 w 4458796"/>
              <a:gd name="connsiteY8" fmla="*/ 0 h 121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8796" h="1213833">
                <a:moveTo>
                  <a:pt x="2357448" y="247650"/>
                </a:moveTo>
                <a:cubicBezTo>
                  <a:pt x="1797854" y="200025"/>
                  <a:pt x="1238260" y="152400"/>
                  <a:pt x="862023" y="209550"/>
                </a:cubicBezTo>
                <a:cubicBezTo>
                  <a:pt x="485786" y="266700"/>
                  <a:pt x="217498" y="449263"/>
                  <a:pt x="100023" y="590550"/>
                </a:cubicBezTo>
                <a:cubicBezTo>
                  <a:pt x="-17452" y="731837"/>
                  <a:pt x="-68252" y="955675"/>
                  <a:pt x="157173" y="1057275"/>
                </a:cubicBezTo>
                <a:cubicBezTo>
                  <a:pt x="382598" y="1158875"/>
                  <a:pt x="830273" y="1189038"/>
                  <a:pt x="1452573" y="1200150"/>
                </a:cubicBezTo>
                <a:cubicBezTo>
                  <a:pt x="2074873" y="1211262"/>
                  <a:pt x="3394086" y="1247775"/>
                  <a:pt x="3890973" y="1123950"/>
                </a:cubicBezTo>
                <a:cubicBezTo>
                  <a:pt x="4387861" y="1000125"/>
                  <a:pt x="4521210" y="623887"/>
                  <a:pt x="4433898" y="457200"/>
                </a:cubicBezTo>
                <a:cubicBezTo>
                  <a:pt x="4346586" y="290513"/>
                  <a:pt x="3768736" y="200025"/>
                  <a:pt x="3367098" y="123825"/>
                </a:cubicBezTo>
                <a:cubicBezTo>
                  <a:pt x="2965461" y="47625"/>
                  <a:pt x="2024073" y="0"/>
                  <a:pt x="202407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20836851">
            <a:off x="1372100" y="1748726"/>
            <a:ext cx="3589391" cy="715581"/>
          </a:xfrm>
          <a:prstGeom prst="rect">
            <a:avLst/>
          </a:prstGeom>
          <a:solidFill>
            <a:schemeClr val="bg1"/>
          </a:solidFill>
        </p:spPr>
        <p:txBody>
          <a:bodyPr wrap="square" rtlCol="0">
            <a:spAutoFit/>
          </a:bodyPr>
          <a:lstStyle/>
          <a:p>
            <a:r>
              <a:rPr lang="en-US" sz="1350" dirty="0">
                <a:solidFill>
                  <a:schemeClr val="accent6">
                    <a:lumMod val="50000"/>
                  </a:schemeClr>
                </a:solidFill>
                <a:latin typeface="AhnbergHand" charset="0"/>
                <a:ea typeface="AhnbergHand" charset="0"/>
                <a:cs typeface="AhnbergHand" charset="0"/>
              </a:rPr>
              <a:t>Somewhere between 1 in 5 and 1 in </a:t>
            </a:r>
            <a:r>
              <a:rPr lang="en-US" sz="1350" dirty="0" smtClean="0">
                <a:solidFill>
                  <a:schemeClr val="accent6">
                    <a:lumMod val="50000"/>
                  </a:schemeClr>
                </a:solidFill>
                <a:latin typeface="AhnbergHand" charset="0"/>
                <a:ea typeface="AhnbergHand" charset="0"/>
                <a:cs typeface="AhnbergHand" charset="0"/>
              </a:rPr>
              <a:t>8 users use DNSSEC-aware DNS </a:t>
            </a:r>
            <a:r>
              <a:rPr lang="en-US" sz="1350" smtClean="0">
                <a:solidFill>
                  <a:schemeClr val="accent6">
                    <a:lumMod val="50000"/>
                  </a:schemeClr>
                </a:solidFill>
                <a:latin typeface="AhnbergHand" charset="0"/>
                <a:ea typeface="AhnbergHand" charset="0"/>
                <a:cs typeface="AhnbergHand" charset="0"/>
              </a:rPr>
              <a:t>rtesolvers</a:t>
            </a:r>
            <a:endParaRPr lang="en-US" sz="1350" dirty="0">
              <a:solidFill>
                <a:schemeClr val="accent6">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29626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If we stuff up this trust anchor key roll then resolvers that perform DNSSEC validation will fail to provide responses</a:t>
            </a:r>
          </a:p>
          <a:p>
            <a:pPr marL="200025" lvl="1" indent="0">
              <a:buNone/>
            </a:pPr>
            <a:r>
              <a:rPr lang="en-US" dirty="0" smtClean="0">
                <a:solidFill>
                  <a:schemeClr val="tx1"/>
                </a:solidFill>
              </a:rPr>
              <a:t>For DNSSEC-signed names!</a:t>
            </a:r>
            <a:endParaRPr lang="en-US" dirty="0">
              <a:solidFill>
                <a:schemeClr val="tx1"/>
              </a:solidFill>
            </a:endParaRPr>
          </a:p>
          <a:p>
            <a:pPr marL="200025" lvl="1" indent="0">
              <a:buNone/>
            </a:pPr>
            <a:r>
              <a:rPr lang="en-US" dirty="0">
                <a:solidFill>
                  <a:schemeClr val="tx1"/>
                </a:solidFill>
              </a:rPr>
              <a:t>a</a:t>
            </a:r>
            <a:r>
              <a:rPr lang="en-US" dirty="0" smtClean="0">
                <a:solidFill>
                  <a:schemeClr val="tx1"/>
                </a:solidFill>
              </a:rPr>
              <a:t>nd</a:t>
            </a:r>
            <a:endParaRPr lang="en-US" dirty="0">
              <a:solidFill>
                <a:schemeClr val="tx1"/>
              </a:solidFill>
            </a:endParaRPr>
          </a:p>
          <a:p>
            <a:pPr marL="200025" lvl="1" indent="0">
              <a:buNone/>
            </a:pPr>
            <a:r>
              <a:rPr lang="en-US" dirty="0" smtClean="0">
                <a:solidFill>
                  <a:schemeClr val="tx1"/>
                </a:solidFill>
              </a:rPr>
              <a:t>For unsigned names!</a:t>
            </a:r>
          </a:p>
          <a:p>
            <a:pPr marL="0" indent="0">
              <a:buNone/>
            </a:pPr>
            <a:endParaRPr lang="en-US" dirty="0" smtClean="0">
              <a:solidFill>
                <a:schemeClr val="tx1"/>
              </a:solidFill>
            </a:endParaRPr>
          </a:p>
          <a:p>
            <a:pPr marL="0" indent="0">
              <a:buNone/>
            </a:pPr>
            <a:r>
              <a:rPr lang="en-US" dirty="0" smtClean="0">
                <a:solidFill>
                  <a:schemeClr val="tx1"/>
                </a:solidFill>
              </a:rPr>
              <a:t>These resolvers will go completely dark if they lose their relationship with the signed root of the DNS</a:t>
            </a:r>
          </a:p>
        </p:txBody>
      </p:sp>
    </p:spTree>
    <p:extLst>
      <p:ext uri="{BB962C8B-B14F-4D97-AF65-F5344CB8AC3E}">
        <p14:creationId xmlns:p14="http://schemas.microsoft.com/office/powerpoint/2010/main" val="1135425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Major Concerns</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mj-lt"/>
              <a:buAutoNum type="arabicPeriod"/>
            </a:pPr>
            <a:r>
              <a:rPr lang="en-US" dirty="0" smtClean="0"/>
              <a:t>That resolvers who validate DNS responses will fail to pick up the new DNS root key</a:t>
            </a:r>
          </a:p>
          <a:p>
            <a:pPr lvl="1"/>
            <a:r>
              <a:rPr lang="en-US" dirty="0" smtClean="0"/>
              <a:t>they do not have code that follows RFC5011 procedures for the introduction of a new KSK</a:t>
            </a:r>
          </a:p>
          <a:p>
            <a:pPr lvl="1"/>
            <a:r>
              <a:rPr lang="en-US" dirty="0" smtClean="0"/>
              <a:t>Or they are using a manually loaded key as the trust point</a:t>
            </a:r>
          </a:p>
          <a:p>
            <a:pPr lvl="1"/>
            <a:r>
              <a:rPr lang="en-US" dirty="0" smtClean="0"/>
              <a:t>Or they came in late!</a:t>
            </a:r>
          </a:p>
          <a:p>
            <a:pPr lvl="1"/>
            <a:endParaRPr lang="en-US" dirty="0" smtClean="0"/>
          </a:p>
          <a:p>
            <a:pPr marL="342900" indent="-342900">
              <a:buFont typeface="+mj-lt"/>
              <a:buAutoNum type="arabicPeriod"/>
            </a:pPr>
            <a:r>
              <a:rPr lang="en-US" dirty="0" smtClean="0"/>
              <a:t>The resolvers will be unable to receive the larger DNS responses that will occur during the dual signature phase of the rollover </a:t>
            </a:r>
            <a:endParaRPr lang="en-US" dirty="0"/>
          </a:p>
        </p:txBody>
      </p:sp>
    </p:spTree>
    <p:extLst>
      <p:ext uri="{BB962C8B-B14F-4D97-AF65-F5344CB8AC3E}">
        <p14:creationId xmlns:p14="http://schemas.microsoft.com/office/powerpoint/2010/main" val="1378860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205979"/>
            <a:ext cx="6480720" cy="857250"/>
          </a:xfrm>
        </p:spPr>
        <p:txBody>
          <a:bodyPr>
            <a:normAutofit fontScale="90000"/>
          </a:bodyPr>
          <a:lstStyle/>
          <a:p>
            <a:r>
              <a:rPr lang="en-AU" dirty="0" smtClean="0"/>
              <a:t>Let </a:t>
            </a:r>
            <a:r>
              <a:rPr lang="en-AU" smtClean="0"/>
              <a:t>the keys </a:t>
            </a:r>
            <a:r>
              <a:rPr lang="en-AU" dirty="0" smtClean="0"/>
              <a:t>roll automatically</a:t>
            </a:r>
            <a:endParaRPr lang="en-AU" dirty="0"/>
          </a:p>
        </p:txBody>
      </p:sp>
      <p:sp>
        <p:nvSpPr>
          <p:cNvPr id="3" name="Content Placeholder 2"/>
          <p:cNvSpPr>
            <a:spLocks noGrp="1"/>
          </p:cNvSpPr>
          <p:nvPr>
            <p:ph idx="1"/>
          </p:nvPr>
        </p:nvSpPr>
        <p:spPr/>
        <p:txBody>
          <a:bodyPr>
            <a:normAutofit/>
          </a:bodyPr>
          <a:lstStyle/>
          <a:p>
            <a:pPr marL="0" indent="0">
              <a:buNone/>
            </a:pPr>
            <a:r>
              <a:rPr lang="en-US" sz="1350" dirty="0">
                <a:latin typeface="Courier"/>
                <a:cs typeface="Courier"/>
              </a:rPr>
              <a:t># </a:t>
            </a:r>
            <a:r>
              <a:rPr lang="en-US" sz="1350" dirty="0">
                <a:latin typeface="Courier"/>
                <a:cs typeface="Courier"/>
              </a:rPr>
              <a:t>// </a:t>
            </a:r>
            <a:r>
              <a:rPr lang="en-US" sz="1350" dirty="0">
                <a:latin typeface="Courier"/>
                <a:cs typeface="Courier"/>
              </a:rPr>
              <a:t>recursive resolver configuration - Bind</a:t>
            </a:r>
          </a:p>
          <a:p>
            <a:pPr marL="0" indent="0">
              <a:buNone/>
            </a:pPr>
            <a:r>
              <a:rPr lang="is-IS" sz="1350" dirty="0">
                <a:latin typeface="Courier"/>
                <a:cs typeface="Courier"/>
              </a:rPr>
              <a:t>…</a:t>
            </a:r>
            <a:endParaRPr lang="en-US" sz="1350" dirty="0">
              <a:latin typeface="Courier"/>
              <a:cs typeface="Courier"/>
            </a:endParaRPr>
          </a:p>
          <a:p>
            <a:pPr marL="0" indent="0">
              <a:buNone/>
            </a:pPr>
            <a:r>
              <a:rPr lang="en-US" sz="1350" dirty="0">
                <a:latin typeface="Courier"/>
                <a:cs typeface="Courier"/>
              </a:rPr>
              <a:t>managed-keys {</a:t>
            </a:r>
          </a:p>
          <a:p>
            <a:pPr marL="0" indent="0">
              <a:buNone/>
            </a:pPr>
            <a:r>
              <a:rPr lang="en-US" sz="1350" dirty="0">
                <a:latin typeface="Courier"/>
                <a:cs typeface="Courier"/>
              </a:rPr>
              <a:t>        . initial-key 257 3 </a:t>
            </a:r>
            <a:r>
              <a:rPr lang="en-US" sz="1350" dirty="0">
                <a:latin typeface="Courier"/>
                <a:cs typeface="Courier"/>
              </a:rPr>
              <a:t>5 "</a:t>
            </a:r>
            <a:r>
              <a:rPr lang="en-US" sz="1350" dirty="0" err="1">
                <a:latin typeface="Courier"/>
                <a:cs typeface="Courier"/>
              </a:rPr>
              <a:t>AwEAAfdqNV</a:t>
            </a:r>
            <a:endParaRPr lang="en-US" sz="1350" dirty="0">
              <a:latin typeface="Courier"/>
              <a:cs typeface="Courier"/>
            </a:endParaRPr>
          </a:p>
          <a:p>
            <a:pPr marL="0" indent="0">
              <a:buNone/>
            </a:pPr>
            <a:r>
              <a:rPr lang="en-US" sz="1350" dirty="0">
                <a:latin typeface="Courier"/>
                <a:cs typeface="Courier"/>
              </a:rPr>
              <a:t> </a:t>
            </a:r>
            <a:r>
              <a:rPr lang="en-US" sz="1350" dirty="0">
                <a:latin typeface="Courier"/>
                <a:cs typeface="Courier"/>
              </a:rPr>
              <a:t>         JMRMzrppU1WnNW0PWrGn4x9dPg</a:t>
            </a:r>
            <a:endParaRPr lang="en-US" sz="1350" dirty="0">
              <a:latin typeface="Courier"/>
              <a:cs typeface="Courier"/>
            </a:endParaRPr>
          </a:p>
          <a:p>
            <a:pPr marL="0" indent="0">
              <a:buNone/>
            </a:pPr>
            <a:r>
              <a:rPr lang="is-IS" sz="1350" dirty="0">
                <a:latin typeface="Courier"/>
                <a:cs typeface="Courier"/>
              </a:rPr>
              <a:t>…</a:t>
            </a:r>
            <a:endParaRPr lang="de-DE" sz="1350" dirty="0">
              <a:latin typeface="Courier"/>
              <a:cs typeface="Courier"/>
            </a:endParaRPr>
          </a:p>
          <a:p>
            <a:pPr marL="0" indent="0">
              <a:buNone/>
            </a:pPr>
            <a:r>
              <a:rPr lang="de-DE" sz="1350" dirty="0">
                <a:latin typeface="Courier"/>
                <a:cs typeface="Courier"/>
              </a:rPr>
              <a:t> </a:t>
            </a:r>
            <a:r>
              <a:rPr lang="de-DE" sz="1350" dirty="0">
                <a:latin typeface="Courier"/>
                <a:cs typeface="Courier"/>
              </a:rPr>
              <a:t>         =„; };</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31</a:t>
            </a:fld>
            <a:endParaRPr lang="en-AU" kern="0" dirty="0"/>
          </a:p>
        </p:txBody>
      </p:sp>
      <p:sp>
        <p:nvSpPr>
          <p:cNvPr id="5" name="Freeform 4"/>
          <p:cNvSpPr/>
          <p:nvPr/>
        </p:nvSpPr>
        <p:spPr>
          <a:xfrm>
            <a:off x="154532" y="1841330"/>
            <a:ext cx="1999269" cy="593600"/>
          </a:xfrm>
          <a:custGeom>
            <a:avLst/>
            <a:gdLst>
              <a:gd name="connsiteX0" fmla="*/ 309599 w 2665692"/>
              <a:gd name="connsiteY0" fmla="*/ 534291 h 791466"/>
              <a:gd name="connsiteX1" fmla="*/ 490574 w 2665692"/>
              <a:gd name="connsiteY1" fmla="*/ 534291 h 791466"/>
              <a:gd name="connsiteX2" fmla="*/ 2462249 w 2665692"/>
              <a:gd name="connsiteY2" fmla="*/ 429516 h 791466"/>
              <a:gd name="connsiteX3" fmla="*/ 2366999 w 2665692"/>
              <a:gd name="connsiteY3" fmla="*/ 38991 h 791466"/>
              <a:gd name="connsiteX4" fmla="*/ 376274 w 2665692"/>
              <a:gd name="connsiteY4" fmla="*/ 58041 h 791466"/>
              <a:gd name="connsiteX5" fmla="*/ 4799 w 2665692"/>
              <a:gd name="connsiteY5" fmla="*/ 429516 h 791466"/>
              <a:gd name="connsiteX6" fmla="*/ 461999 w 2665692"/>
              <a:gd name="connsiteY6" fmla="*/ 791466 h 79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5692" h="791466">
                <a:moveTo>
                  <a:pt x="309599" y="534291"/>
                </a:moveTo>
                <a:lnTo>
                  <a:pt x="490574" y="534291"/>
                </a:lnTo>
                <a:cubicBezTo>
                  <a:pt x="849349" y="516828"/>
                  <a:pt x="2149512" y="512066"/>
                  <a:pt x="2462249" y="429516"/>
                </a:cubicBezTo>
                <a:cubicBezTo>
                  <a:pt x="2774987" y="346966"/>
                  <a:pt x="2714662" y="100903"/>
                  <a:pt x="2366999" y="38991"/>
                </a:cubicBezTo>
                <a:cubicBezTo>
                  <a:pt x="2019337" y="-22922"/>
                  <a:pt x="769974" y="-7046"/>
                  <a:pt x="376274" y="58041"/>
                </a:cubicBezTo>
                <a:cubicBezTo>
                  <a:pt x="-17426" y="123128"/>
                  <a:pt x="-9489" y="307278"/>
                  <a:pt x="4799" y="429516"/>
                </a:cubicBezTo>
                <a:cubicBezTo>
                  <a:pt x="19086" y="551754"/>
                  <a:pt x="461999" y="791466"/>
                  <a:pt x="461999" y="7914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3187759" y="2921126"/>
            <a:ext cx="4698522" cy="1962076"/>
          </a:xfrm>
          <a:prstGeom prst="rect">
            <a:avLst/>
          </a:prstGeom>
          <a:noFill/>
          <a:ln>
            <a:solidFill>
              <a:schemeClr val="accent1"/>
            </a:solidFill>
          </a:ln>
        </p:spPr>
        <p:txBody>
          <a:bodyPr wrap="square" rtlCol="0">
            <a:spAutoFit/>
          </a:bodyPr>
          <a:lstStyle/>
          <a:p>
            <a:r>
              <a:rPr lang="en-US" sz="1350" dirty="0"/>
              <a:t>A Bind resolver uses the “managed keys” clause in its configuration to allow the KSK to be managed automatically.</a:t>
            </a:r>
          </a:p>
          <a:p>
            <a:endParaRPr lang="en-US" sz="1350" dirty="0"/>
          </a:p>
          <a:p>
            <a:r>
              <a:rPr lang="en-US" sz="1350" dirty="0"/>
              <a:t>When a new KSK is added to the DNSKEY record of the root, signed by the trusted key, then the resolver </a:t>
            </a:r>
            <a:r>
              <a:rPr lang="en-US" sz="1350" dirty="0" err="1"/>
              <a:t>recognises</a:t>
            </a:r>
            <a:r>
              <a:rPr lang="en-US" sz="1350" dirty="0"/>
              <a:t> this as a candidate trusted key. After 30 days of continuous publication of this new key, the resolver is prepared to trust the new KSK </a:t>
            </a:r>
          </a:p>
        </p:txBody>
      </p:sp>
    </p:spTree>
    <p:extLst>
      <p:ext uri="{BB962C8B-B14F-4D97-AF65-F5344CB8AC3E}">
        <p14:creationId xmlns:p14="http://schemas.microsoft.com/office/powerpoint/2010/main" val="1017027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Easy, Right? </a:t>
            </a:r>
            <a:r>
              <a:rPr lang="en-US" dirty="0"/>
              <a:t> </a:t>
            </a:r>
            <a:r>
              <a:rPr lang="en-US" dirty="0" smtClean="0"/>
              <a:t>Just </a:t>
            </a:r>
            <a:r>
              <a:rPr lang="en-US" dirty="0" smtClean="0"/>
              <a:t>follow RFC5011</a:t>
            </a:r>
            <a:r>
              <a:rPr lang="is-IS" dirty="0" smtClean="0"/>
              <a:t>…</a:t>
            </a:r>
            <a:endParaRPr lang="en-US" dirty="0"/>
          </a:p>
        </p:txBody>
      </p:sp>
      <p:sp>
        <p:nvSpPr>
          <p:cNvPr id="3" name="Content Placeholder 2"/>
          <p:cNvSpPr>
            <a:spLocks noGrp="1"/>
          </p:cNvSpPr>
          <p:nvPr>
            <p:ph idx="1"/>
          </p:nvPr>
        </p:nvSpPr>
        <p:spPr>
          <a:xfrm>
            <a:off x="1439652" y="1206950"/>
            <a:ext cx="6264696" cy="3423827"/>
          </a:xfrm>
        </p:spPr>
        <p:txBody>
          <a:bodyPr>
            <a:normAutofit fontScale="70000" lnSpcReduction="20000"/>
          </a:bodyPr>
          <a:lstStyle/>
          <a:p>
            <a:r>
              <a:rPr lang="en-US" dirty="0" smtClean="0"/>
              <a:t>Publish a new KSK and include it in DNSKEY responses, signed by the old KSK</a:t>
            </a:r>
          </a:p>
          <a:p>
            <a:pPr lvl="1"/>
            <a:r>
              <a:rPr lang="en-US" sz="1425" dirty="0"/>
              <a:t>Resolvers use old-signs-over-new to pick up the new KSK, validate it using the old KSK, and add the new KSK to the local cache of trust anchor material (i.e. this steps allows resolvers to “learn” the new KSK as a trust point)</a:t>
            </a:r>
            <a:endParaRPr lang="en-US" dirty="0" smtClean="0"/>
          </a:p>
          <a:p>
            <a:r>
              <a:rPr lang="en-US" dirty="0" smtClean="0">
                <a:solidFill>
                  <a:schemeClr val="bg1">
                    <a:lumMod val="65000"/>
                  </a:schemeClr>
                </a:solidFill>
              </a:rPr>
              <a:t>Wait</a:t>
            </a:r>
          </a:p>
          <a:p>
            <a:pPr lvl="1"/>
            <a:r>
              <a:rPr lang="en-US" sz="1425" dirty="0">
                <a:solidFill>
                  <a:schemeClr val="bg1">
                    <a:lumMod val="65000"/>
                  </a:schemeClr>
                </a:solidFill>
              </a:rPr>
              <a:t>For at least 30 days</a:t>
            </a:r>
          </a:p>
          <a:p>
            <a:pPr lvl="1"/>
            <a:endParaRPr lang="en-US" sz="1425" dirty="0"/>
          </a:p>
          <a:p>
            <a:r>
              <a:rPr lang="en-US" dirty="0" smtClean="0"/>
              <a:t>Withdraw the old KSK</a:t>
            </a:r>
          </a:p>
          <a:p>
            <a:pPr lvl="1"/>
            <a:r>
              <a:rPr lang="en-US" sz="1425" dirty="0"/>
              <a:t>And sign the DNSKEY RR in the root zone with only the new KSK</a:t>
            </a:r>
          </a:p>
          <a:p>
            <a:r>
              <a:rPr lang="en-US" dirty="0">
                <a:solidFill>
                  <a:schemeClr val="bg1">
                    <a:lumMod val="65000"/>
                  </a:schemeClr>
                </a:solidFill>
              </a:rPr>
              <a:t>Wait</a:t>
            </a:r>
          </a:p>
          <a:p>
            <a:pPr lvl="1"/>
            <a:r>
              <a:rPr lang="en-US" sz="1425" dirty="0">
                <a:solidFill>
                  <a:schemeClr val="bg1">
                    <a:lumMod val="65000"/>
                  </a:schemeClr>
                </a:solidFill>
              </a:rPr>
              <a:t>For </a:t>
            </a:r>
            <a:r>
              <a:rPr lang="en-US" sz="1425" dirty="0">
                <a:solidFill>
                  <a:schemeClr val="bg1">
                    <a:lumMod val="65000"/>
                  </a:schemeClr>
                </a:solidFill>
              </a:rPr>
              <a:t>a a while</a:t>
            </a:r>
          </a:p>
          <a:p>
            <a:pPr lvl="1"/>
            <a:endParaRPr lang="en-US" sz="1425" dirty="0"/>
          </a:p>
          <a:p>
            <a:r>
              <a:rPr lang="en-US" dirty="0" smtClean="0"/>
              <a:t>Revoke the old KSK</a:t>
            </a:r>
          </a:p>
          <a:p>
            <a:pPr lvl="1"/>
            <a:r>
              <a:rPr lang="en-US" sz="1425" dirty="0"/>
              <a:t>Because its never wise to keep old information in a trusted state</a:t>
            </a:r>
          </a:p>
          <a:p>
            <a:endParaRPr lang="en-US" dirty="0"/>
          </a:p>
        </p:txBody>
      </p:sp>
    </p:spTree>
    <p:extLst>
      <p:ext uri="{BB962C8B-B14F-4D97-AF65-F5344CB8AC3E}">
        <p14:creationId xmlns:p14="http://schemas.microsoft.com/office/powerpoint/2010/main" val="1358089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628" y="423012"/>
            <a:ext cx="6777372" cy="4331975"/>
          </a:xfrm>
          <a:prstGeom prst="rect">
            <a:avLst/>
          </a:prstGeom>
        </p:spPr>
      </p:pic>
      <p:sp>
        <p:nvSpPr>
          <p:cNvPr id="2" name="TextBox 1"/>
          <p:cNvSpPr txBox="1"/>
          <p:nvPr/>
        </p:nvSpPr>
        <p:spPr>
          <a:xfrm>
            <a:off x="2519773" y="4840002"/>
            <a:ext cx="5397631" cy="230832"/>
          </a:xfrm>
          <a:prstGeom prst="rect">
            <a:avLst/>
          </a:prstGeom>
          <a:noFill/>
        </p:spPr>
        <p:txBody>
          <a:bodyPr wrap="none" rtlCol="0">
            <a:spAutoFit/>
          </a:bodyPr>
          <a:lstStyle/>
          <a:p>
            <a:r>
              <a:rPr lang="en-US" sz="900" dirty="0"/>
              <a:t>https://</a:t>
            </a:r>
            <a:r>
              <a:rPr lang="en-US" sz="900" dirty="0" err="1"/>
              <a:t>www.icann.org</a:t>
            </a:r>
            <a:r>
              <a:rPr lang="en-US" sz="900" dirty="0"/>
              <a:t>/</a:t>
            </a:r>
            <a:r>
              <a:rPr lang="en-US" sz="900" dirty="0" err="1"/>
              <a:t>en</a:t>
            </a:r>
            <a:r>
              <a:rPr lang="en-US" sz="900" dirty="0"/>
              <a:t>/system/files/files/ksk-rollover-operational-implementation-plan-22jul16-en.pdf</a:t>
            </a:r>
          </a:p>
        </p:txBody>
      </p:sp>
      <p:sp>
        <p:nvSpPr>
          <p:cNvPr id="4" name="Rectangle 3"/>
          <p:cNvSpPr/>
          <p:nvPr/>
        </p:nvSpPr>
        <p:spPr>
          <a:xfrm>
            <a:off x="3437874" y="4029912"/>
            <a:ext cx="394243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3246895" y="2518300"/>
            <a:ext cx="922047" cy="338554"/>
          </a:xfrm>
          <a:prstGeom prst="rect">
            <a:avLst/>
          </a:prstGeom>
          <a:solidFill>
            <a:schemeClr val="bg1"/>
          </a:solidFill>
        </p:spPr>
        <p:txBody>
          <a:bodyPr wrap="none" rtlCol="0">
            <a:spAutoFit/>
          </a:bodyPr>
          <a:lstStyle/>
          <a:p>
            <a:r>
              <a:rPr lang="en-US" sz="1600" smtClean="0">
                <a:solidFill>
                  <a:schemeClr val="accent6">
                    <a:lumMod val="50000"/>
                  </a:schemeClr>
                </a:solidFill>
                <a:latin typeface="AhnbergHand" charset="0"/>
                <a:ea typeface="AhnbergHand" charset="0"/>
                <a:cs typeface="AhnbergHand" charset="0"/>
              </a:rPr>
              <a:t>Publish</a:t>
            </a:r>
            <a:endParaRPr lang="en-US" sz="1600">
              <a:solidFill>
                <a:schemeClr val="accent6">
                  <a:lumMod val="50000"/>
                </a:schemeClr>
              </a:solidFill>
              <a:latin typeface="AhnbergHand" charset="0"/>
              <a:ea typeface="AhnbergHand" charset="0"/>
              <a:cs typeface="AhnbergHand" charset="0"/>
            </a:endParaRPr>
          </a:p>
        </p:txBody>
      </p:sp>
      <p:sp>
        <p:nvSpPr>
          <p:cNvPr id="6" name="TextBox 5"/>
          <p:cNvSpPr txBox="1"/>
          <p:nvPr/>
        </p:nvSpPr>
        <p:spPr>
          <a:xfrm>
            <a:off x="3960618" y="2856854"/>
            <a:ext cx="681597" cy="338554"/>
          </a:xfrm>
          <a:prstGeom prst="rect">
            <a:avLst/>
          </a:prstGeom>
          <a:solidFill>
            <a:schemeClr val="bg1"/>
          </a:solidFill>
        </p:spPr>
        <p:txBody>
          <a:bodyPr wrap="none" rtlCol="0">
            <a:spAutoFit/>
          </a:bodyPr>
          <a:lstStyle/>
          <a:p>
            <a:r>
              <a:rPr lang="en-US" sz="1600" dirty="0" smtClean="0">
                <a:solidFill>
                  <a:schemeClr val="accent6">
                    <a:lumMod val="50000"/>
                  </a:schemeClr>
                </a:solidFill>
                <a:latin typeface="AhnbergHand" charset="0"/>
                <a:ea typeface="AhnbergHand" charset="0"/>
                <a:cs typeface="AhnbergHand" charset="0"/>
              </a:rPr>
              <a:t>Wait</a:t>
            </a:r>
            <a:endParaRPr lang="en-US" sz="1600" dirty="0">
              <a:solidFill>
                <a:schemeClr val="accent6">
                  <a:lumMod val="50000"/>
                </a:schemeClr>
              </a:solidFill>
              <a:latin typeface="AhnbergHand" charset="0"/>
              <a:ea typeface="AhnbergHand" charset="0"/>
              <a:cs typeface="AhnbergHand" charset="0"/>
            </a:endParaRPr>
          </a:p>
        </p:txBody>
      </p:sp>
      <p:sp>
        <p:nvSpPr>
          <p:cNvPr id="7" name="TextBox 6"/>
          <p:cNvSpPr txBox="1"/>
          <p:nvPr/>
        </p:nvSpPr>
        <p:spPr>
          <a:xfrm>
            <a:off x="4645623" y="2531215"/>
            <a:ext cx="1184940" cy="338554"/>
          </a:xfrm>
          <a:prstGeom prst="rect">
            <a:avLst/>
          </a:prstGeom>
          <a:solidFill>
            <a:schemeClr val="bg1"/>
          </a:solidFill>
        </p:spPr>
        <p:txBody>
          <a:bodyPr wrap="none" rtlCol="0">
            <a:spAutoFit/>
          </a:bodyPr>
          <a:lstStyle/>
          <a:p>
            <a:r>
              <a:rPr lang="en-US" sz="1600" dirty="0" smtClean="0">
                <a:solidFill>
                  <a:schemeClr val="accent6">
                    <a:lumMod val="50000"/>
                  </a:schemeClr>
                </a:solidFill>
                <a:latin typeface="AhnbergHand" charset="0"/>
                <a:ea typeface="AhnbergHand" charset="0"/>
                <a:cs typeface="AhnbergHand" charset="0"/>
              </a:rPr>
              <a:t>Withdraw</a:t>
            </a:r>
            <a:endParaRPr lang="en-US" sz="1600" dirty="0">
              <a:solidFill>
                <a:schemeClr val="accent6">
                  <a:lumMod val="50000"/>
                </a:schemeClr>
              </a:solidFill>
              <a:latin typeface="AhnbergHand" charset="0"/>
              <a:ea typeface="AhnbergHand" charset="0"/>
              <a:cs typeface="AhnbergHand" charset="0"/>
            </a:endParaRPr>
          </a:p>
        </p:txBody>
      </p:sp>
      <p:sp>
        <p:nvSpPr>
          <p:cNvPr id="8" name="TextBox 7"/>
          <p:cNvSpPr txBox="1"/>
          <p:nvPr/>
        </p:nvSpPr>
        <p:spPr>
          <a:xfrm>
            <a:off x="5784541" y="2886649"/>
            <a:ext cx="681597" cy="338554"/>
          </a:xfrm>
          <a:prstGeom prst="rect">
            <a:avLst/>
          </a:prstGeom>
          <a:solidFill>
            <a:schemeClr val="bg1"/>
          </a:solidFill>
        </p:spPr>
        <p:txBody>
          <a:bodyPr wrap="none" rtlCol="0">
            <a:spAutoFit/>
          </a:bodyPr>
          <a:lstStyle/>
          <a:p>
            <a:r>
              <a:rPr lang="en-US" sz="1600" dirty="0" smtClean="0">
                <a:solidFill>
                  <a:schemeClr val="accent6">
                    <a:lumMod val="50000"/>
                  </a:schemeClr>
                </a:solidFill>
                <a:latin typeface="AhnbergHand" charset="0"/>
                <a:ea typeface="AhnbergHand" charset="0"/>
                <a:cs typeface="AhnbergHand" charset="0"/>
              </a:rPr>
              <a:t>Wait</a:t>
            </a:r>
            <a:endParaRPr lang="en-US" sz="1600" dirty="0">
              <a:solidFill>
                <a:schemeClr val="accent6">
                  <a:lumMod val="50000"/>
                </a:schemeClr>
              </a:solidFill>
              <a:latin typeface="AhnbergHand" charset="0"/>
              <a:ea typeface="AhnbergHand" charset="0"/>
              <a:cs typeface="AhnbergHand" charset="0"/>
            </a:endParaRPr>
          </a:p>
        </p:txBody>
      </p:sp>
      <p:sp>
        <p:nvSpPr>
          <p:cNvPr id="9" name="TextBox 8"/>
          <p:cNvSpPr txBox="1"/>
          <p:nvPr/>
        </p:nvSpPr>
        <p:spPr>
          <a:xfrm>
            <a:off x="6611324" y="2518300"/>
            <a:ext cx="938077" cy="338554"/>
          </a:xfrm>
          <a:prstGeom prst="rect">
            <a:avLst/>
          </a:prstGeom>
          <a:solidFill>
            <a:schemeClr val="bg1"/>
          </a:solidFill>
        </p:spPr>
        <p:txBody>
          <a:bodyPr wrap="none" rtlCol="0">
            <a:spAutoFit/>
          </a:bodyPr>
          <a:lstStyle/>
          <a:p>
            <a:r>
              <a:rPr lang="en-US" sz="1600" dirty="0" smtClean="0">
                <a:solidFill>
                  <a:schemeClr val="accent6">
                    <a:lumMod val="50000"/>
                  </a:schemeClr>
                </a:solidFill>
                <a:latin typeface="AhnbergHand" charset="0"/>
                <a:ea typeface="AhnbergHand" charset="0"/>
                <a:cs typeface="AhnbergHand" charset="0"/>
              </a:rPr>
              <a:t>Revoke</a:t>
            </a:r>
            <a:endParaRPr lang="en-US" sz="1600" dirty="0">
              <a:solidFill>
                <a:schemeClr val="accent6">
                  <a:lumMod val="50000"/>
                </a:schemeClr>
              </a:solidFill>
              <a:latin typeface="AhnbergHand" charset="0"/>
              <a:ea typeface="AhnbergHand" charset="0"/>
              <a:cs typeface="AhnbergHand" charset="0"/>
            </a:endParaRPr>
          </a:p>
        </p:txBody>
      </p:sp>
      <p:sp>
        <p:nvSpPr>
          <p:cNvPr id="10" name="Freeform 9"/>
          <p:cNvSpPr/>
          <p:nvPr/>
        </p:nvSpPr>
        <p:spPr>
          <a:xfrm>
            <a:off x="3556682" y="2766447"/>
            <a:ext cx="116416" cy="565897"/>
          </a:xfrm>
          <a:custGeom>
            <a:avLst/>
            <a:gdLst>
              <a:gd name="connsiteX0" fmla="*/ 93169 w 116416"/>
              <a:gd name="connsiteY0" fmla="*/ 0 h 565897"/>
              <a:gd name="connsiteX1" fmla="*/ 38925 w 116416"/>
              <a:gd name="connsiteY1" fmla="*/ 503695 h 565897"/>
              <a:gd name="connsiteX2" fmla="*/ 179 w 116416"/>
              <a:gd name="connsiteY2" fmla="*/ 387458 h 565897"/>
              <a:gd name="connsiteX3" fmla="*/ 54423 w 116416"/>
              <a:gd name="connsiteY3" fmla="*/ 565689 h 565897"/>
              <a:gd name="connsiteX4" fmla="*/ 116416 w 116416"/>
              <a:gd name="connsiteY4" fmla="*/ 426204 h 56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16" h="565897">
                <a:moveTo>
                  <a:pt x="93169" y="0"/>
                </a:moveTo>
                <a:cubicBezTo>
                  <a:pt x="73796" y="219559"/>
                  <a:pt x="54423" y="439119"/>
                  <a:pt x="38925" y="503695"/>
                </a:cubicBezTo>
                <a:cubicBezTo>
                  <a:pt x="23427" y="568271"/>
                  <a:pt x="-2404" y="377126"/>
                  <a:pt x="179" y="387458"/>
                </a:cubicBezTo>
                <a:cubicBezTo>
                  <a:pt x="2762" y="397790"/>
                  <a:pt x="35050" y="559231"/>
                  <a:pt x="54423" y="565689"/>
                </a:cubicBezTo>
                <a:cubicBezTo>
                  <a:pt x="73796" y="572147"/>
                  <a:pt x="116416" y="426204"/>
                  <a:pt x="116416" y="4262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284922" y="2836190"/>
            <a:ext cx="123986" cy="503786"/>
          </a:xfrm>
          <a:custGeom>
            <a:avLst/>
            <a:gdLst>
              <a:gd name="connsiteX0" fmla="*/ 15498 w 123986"/>
              <a:gd name="connsiteY0" fmla="*/ 0 h 503786"/>
              <a:gd name="connsiteX1" fmla="*/ 77492 w 123986"/>
              <a:gd name="connsiteY1" fmla="*/ 480447 h 503786"/>
              <a:gd name="connsiteX2" fmla="*/ 123986 w 123986"/>
              <a:gd name="connsiteY2" fmla="*/ 364210 h 503786"/>
              <a:gd name="connsiteX3" fmla="*/ 77492 w 123986"/>
              <a:gd name="connsiteY3" fmla="*/ 503695 h 503786"/>
              <a:gd name="connsiteX4" fmla="*/ 0 w 123986"/>
              <a:gd name="connsiteY4" fmla="*/ 387457 h 503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6" h="503786">
                <a:moveTo>
                  <a:pt x="15498" y="0"/>
                </a:moveTo>
                <a:cubicBezTo>
                  <a:pt x="37454" y="209872"/>
                  <a:pt x="59411" y="419745"/>
                  <a:pt x="77492" y="480447"/>
                </a:cubicBezTo>
                <a:cubicBezTo>
                  <a:pt x="95573" y="541149"/>
                  <a:pt x="123986" y="360335"/>
                  <a:pt x="123986" y="364210"/>
                </a:cubicBezTo>
                <a:cubicBezTo>
                  <a:pt x="123986" y="368085"/>
                  <a:pt x="98156" y="499821"/>
                  <a:pt x="77492" y="503695"/>
                </a:cubicBezTo>
                <a:cubicBezTo>
                  <a:pt x="56828" y="507569"/>
                  <a:pt x="0" y="387457"/>
                  <a:pt x="0" y="3874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695268" y="2867186"/>
            <a:ext cx="155005" cy="520308"/>
          </a:xfrm>
          <a:custGeom>
            <a:avLst/>
            <a:gdLst>
              <a:gd name="connsiteX0" fmla="*/ 54244 w 155005"/>
              <a:gd name="connsiteY0" fmla="*/ 0 h 520308"/>
              <a:gd name="connsiteX1" fmla="*/ 85240 w 155005"/>
              <a:gd name="connsiteY1" fmla="*/ 464950 h 520308"/>
              <a:gd name="connsiteX2" fmla="*/ 154983 w 155005"/>
              <a:gd name="connsiteY2" fmla="*/ 340963 h 520308"/>
              <a:gd name="connsiteX3" fmla="*/ 77491 w 155005"/>
              <a:gd name="connsiteY3" fmla="*/ 519194 h 520308"/>
              <a:gd name="connsiteX4" fmla="*/ 0 w 155005"/>
              <a:gd name="connsiteY4" fmla="*/ 402956 h 52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5" h="520308">
                <a:moveTo>
                  <a:pt x="54244" y="0"/>
                </a:moveTo>
                <a:cubicBezTo>
                  <a:pt x="61347" y="204061"/>
                  <a:pt x="68450" y="408123"/>
                  <a:pt x="85240" y="464950"/>
                </a:cubicBezTo>
                <a:cubicBezTo>
                  <a:pt x="102030" y="521777"/>
                  <a:pt x="156274" y="331922"/>
                  <a:pt x="154983" y="340963"/>
                </a:cubicBezTo>
                <a:cubicBezTo>
                  <a:pt x="153692" y="350004"/>
                  <a:pt x="103322" y="508862"/>
                  <a:pt x="77491" y="519194"/>
                </a:cubicBezTo>
                <a:cubicBezTo>
                  <a:pt x="51660" y="529526"/>
                  <a:pt x="25830" y="466241"/>
                  <a:pt x="0" y="4029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711844" y="3208122"/>
            <a:ext cx="1619582" cy="100766"/>
          </a:xfrm>
          <a:custGeom>
            <a:avLst/>
            <a:gdLst>
              <a:gd name="connsiteX0" fmla="*/ 0 w 1619582"/>
              <a:gd name="connsiteY0" fmla="*/ 62020 h 100766"/>
              <a:gd name="connsiteX1" fmla="*/ 1503336 w 1619582"/>
              <a:gd name="connsiteY1" fmla="*/ 54271 h 100766"/>
              <a:gd name="connsiteX2" fmla="*/ 1480088 w 1619582"/>
              <a:gd name="connsiteY2" fmla="*/ 27 h 100766"/>
              <a:gd name="connsiteX3" fmla="*/ 1619573 w 1619582"/>
              <a:gd name="connsiteY3" fmla="*/ 62020 h 100766"/>
              <a:gd name="connsiteX4" fmla="*/ 1487837 w 1619582"/>
              <a:gd name="connsiteY4" fmla="*/ 100766 h 10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582" h="100766">
                <a:moveTo>
                  <a:pt x="0" y="62020"/>
                </a:moveTo>
                <a:lnTo>
                  <a:pt x="1503336" y="54271"/>
                </a:lnTo>
                <a:cubicBezTo>
                  <a:pt x="1750017" y="43939"/>
                  <a:pt x="1460715" y="-1264"/>
                  <a:pt x="1480088" y="27"/>
                </a:cubicBezTo>
                <a:cubicBezTo>
                  <a:pt x="1499461" y="1318"/>
                  <a:pt x="1618282" y="45230"/>
                  <a:pt x="1619573" y="62020"/>
                </a:cubicBezTo>
                <a:cubicBezTo>
                  <a:pt x="1620864" y="78810"/>
                  <a:pt x="1487837" y="100766"/>
                  <a:pt x="1487837" y="1007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486400" y="3184643"/>
            <a:ext cx="1201585" cy="186238"/>
          </a:xfrm>
          <a:custGeom>
            <a:avLst/>
            <a:gdLst>
              <a:gd name="connsiteX0" fmla="*/ 0 w 1201585"/>
              <a:gd name="connsiteY0" fmla="*/ 100998 h 186238"/>
              <a:gd name="connsiteX1" fmla="*/ 1092631 w 1201585"/>
              <a:gd name="connsiteY1" fmla="*/ 85499 h 186238"/>
              <a:gd name="connsiteX2" fmla="*/ 1030637 w 1201585"/>
              <a:gd name="connsiteY2" fmla="*/ 259 h 186238"/>
              <a:gd name="connsiteX3" fmla="*/ 1201119 w 1201585"/>
              <a:gd name="connsiteY3" fmla="*/ 116496 h 186238"/>
              <a:gd name="connsiteX4" fmla="*/ 1084881 w 1201585"/>
              <a:gd name="connsiteY4" fmla="*/ 186238 h 18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85" h="186238">
                <a:moveTo>
                  <a:pt x="0" y="100998"/>
                </a:moveTo>
                <a:cubicBezTo>
                  <a:pt x="460429" y="101643"/>
                  <a:pt x="920858" y="102289"/>
                  <a:pt x="1092631" y="85499"/>
                </a:cubicBezTo>
                <a:cubicBezTo>
                  <a:pt x="1264404" y="68709"/>
                  <a:pt x="1012556" y="-4907"/>
                  <a:pt x="1030637" y="259"/>
                </a:cubicBezTo>
                <a:cubicBezTo>
                  <a:pt x="1048718" y="5425"/>
                  <a:pt x="1192078" y="85499"/>
                  <a:pt x="1201119" y="116496"/>
                </a:cubicBezTo>
                <a:cubicBezTo>
                  <a:pt x="1210160" y="147493"/>
                  <a:pt x="1084881" y="186238"/>
                  <a:pt x="1084881" y="1862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39660" y="3818128"/>
            <a:ext cx="2340562" cy="925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589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Major Concerns</a:t>
            </a:r>
            <a:endParaRPr lang="en-US" dirty="0"/>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smtClean="0"/>
              <a:t>That resolvers who validate DNS responses will fail to pick up the new DNS root key</a:t>
            </a:r>
          </a:p>
          <a:p>
            <a:pPr lvl="1"/>
            <a:r>
              <a:rPr lang="en-US" dirty="0" smtClean="0"/>
              <a:t>they do not have code that follows RFC5011 procedures for the introduction of a new KSK</a:t>
            </a:r>
          </a:p>
          <a:p>
            <a:pPr lvl="1"/>
            <a:r>
              <a:rPr lang="en-US" dirty="0" smtClean="0"/>
              <a:t>Or they are using a manually loaded key as the trust point</a:t>
            </a:r>
          </a:p>
          <a:p>
            <a:pPr lvl="1"/>
            <a:r>
              <a:rPr lang="en-US" dirty="0" smtClean="0"/>
              <a:t>Or they came in late!</a:t>
            </a:r>
          </a:p>
        </p:txBody>
      </p:sp>
    </p:spTree>
    <p:extLst>
      <p:ext uri="{BB962C8B-B14F-4D97-AF65-F5344CB8AC3E}">
        <p14:creationId xmlns:p14="http://schemas.microsoft.com/office/powerpoint/2010/main" val="1753355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Major Concerns</a:t>
            </a:r>
            <a:endParaRPr lang="en-US" dirty="0"/>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smtClean="0"/>
              <a:t>That resolvers who validate DNS responses will fail to pick up the new DNS root key</a:t>
            </a:r>
          </a:p>
          <a:p>
            <a:pPr lvl="1"/>
            <a:r>
              <a:rPr lang="en-US" dirty="0" smtClean="0"/>
              <a:t>they do not have code that follows RFC5011 procedures for the introduction of a new KSK</a:t>
            </a:r>
          </a:p>
          <a:p>
            <a:pPr lvl="1"/>
            <a:r>
              <a:rPr lang="en-US" dirty="0" smtClean="0"/>
              <a:t>Or they are using a manually loaded key as the trust point</a:t>
            </a:r>
          </a:p>
          <a:p>
            <a:pPr lvl="1"/>
            <a:r>
              <a:rPr lang="en-US" dirty="0" smtClean="0"/>
              <a:t>Or they came in late!</a:t>
            </a:r>
          </a:p>
        </p:txBody>
      </p:sp>
      <p:sp>
        <p:nvSpPr>
          <p:cNvPr id="4" name="TextBox 3"/>
          <p:cNvSpPr txBox="1"/>
          <p:nvPr/>
        </p:nvSpPr>
        <p:spPr>
          <a:xfrm rot="21370540">
            <a:off x="655239" y="1264059"/>
            <a:ext cx="7532894" cy="2677656"/>
          </a:xfrm>
          <a:prstGeom prst="rect">
            <a:avLst/>
          </a:prstGeom>
          <a:solidFill>
            <a:schemeClr val="bg1"/>
          </a:solidFill>
        </p:spPr>
        <p:txBody>
          <a:bodyPr wrap="square" rtlCol="0">
            <a:spAutoFit/>
          </a:bodyPr>
          <a:lstStyle/>
          <a:p>
            <a:r>
              <a:rPr lang="en-US" sz="1400" dirty="0">
                <a:solidFill>
                  <a:schemeClr val="accent6">
                    <a:lumMod val="50000"/>
                  </a:schemeClr>
                </a:solidFill>
                <a:latin typeface="AhnbergHand" charset="0"/>
                <a:ea typeface="AhnbergHand" charset="0"/>
                <a:cs typeface="AhnbergHand" charset="0"/>
              </a:rPr>
              <a:t>We can’t measure (yet) how many resolvers will pick up the new KSK</a:t>
            </a:r>
          </a:p>
          <a:p>
            <a:endParaRPr lang="en-US" sz="1400" dirty="0">
              <a:solidFill>
                <a:schemeClr val="accent6">
                  <a:lumMod val="50000"/>
                </a:schemeClr>
              </a:solidFill>
              <a:latin typeface="AhnbergHand" charset="0"/>
              <a:ea typeface="AhnbergHand" charset="0"/>
              <a:cs typeface="AhnbergHand" charset="0"/>
            </a:endParaRPr>
          </a:p>
          <a:p>
            <a:r>
              <a:rPr lang="en-US" sz="1400" dirty="0">
                <a:solidFill>
                  <a:schemeClr val="accent6">
                    <a:lumMod val="50000"/>
                  </a:schemeClr>
                </a:solidFill>
                <a:latin typeface="AhnbergHand" charset="0"/>
                <a:ea typeface="AhnbergHand" charset="0"/>
                <a:cs typeface="AhnbergHand" charset="0"/>
              </a:rPr>
              <a:t>If RFC8145 was commonly implemented then we could tell what was going  on with take up of the new key according to the RFC5011 procedures</a:t>
            </a:r>
          </a:p>
          <a:p>
            <a:endParaRPr lang="en-US" sz="1400" dirty="0">
              <a:solidFill>
                <a:schemeClr val="accent6">
                  <a:lumMod val="50000"/>
                </a:schemeClr>
              </a:solidFill>
              <a:latin typeface="AhnbergHand" charset="0"/>
              <a:ea typeface="AhnbergHand" charset="0"/>
              <a:cs typeface="AhnbergHand" charset="0"/>
            </a:endParaRPr>
          </a:p>
          <a:p>
            <a:r>
              <a:rPr lang="en-US" sz="1400" dirty="0">
                <a:solidFill>
                  <a:schemeClr val="accent6">
                    <a:lumMod val="50000"/>
                  </a:schemeClr>
                </a:solidFill>
                <a:latin typeface="AhnbergHand" charset="0"/>
                <a:ea typeface="AhnbergHand" charset="0"/>
                <a:cs typeface="AhnbergHand" charset="0"/>
              </a:rPr>
              <a:t>But this tool is not around in resolvers yet</a:t>
            </a:r>
          </a:p>
          <a:p>
            <a:endParaRPr lang="en-US" sz="1400" dirty="0">
              <a:solidFill>
                <a:schemeClr val="accent6">
                  <a:lumMod val="50000"/>
                </a:schemeClr>
              </a:solidFill>
              <a:latin typeface="AhnbergHand" charset="0"/>
              <a:ea typeface="AhnbergHand" charset="0"/>
              <a:cs typeface="AhnbergHand" charset="0"/>
            </a:endParaRPr>
          </a:p>
          <a:p>
            <a:r>
              <a:rPr lang="en-US" sz="1400" dirty="0">
                <a:solidFill>
                  <a:schemeClr val="accent6">
                    <a:lumMod val="50000"/>
                  </a:schemeClr>
                </a:solidFill>
                <a:latin typeface="AhnbergHand" charset="0"/>
                <a:ea typeface="AhnbergHand" charset="0"/>
                <a:cs typeface="AhnbergHand" charset="0"/>
              </a:rPr>
              <a:t>So we just can’t tell whether manually (</a:t>
            </a:r>
            <a:r>
              <a:rPr lang="en-US" sz="1400" dirty="0" err="1">
                <a:solidFill>
                  <a:schemeClr val="accent6">
                    <a:lumMod val="50000"/>
                  </a:schemeClr>
                </a:solidFill>
                <a:latin typeface="AhnbergHand" charset="0"/>
                <a:ea typeface="AhnbergHand" charset="0"/>
                <a:cs typeface="AhnbergHand" charset="0"/>
              </a:rPr>
              <a:t>mis</a:t>
            </a:r>
            <a:r>
              <a:rPr lang="en-US" sz="1400" dirty="0">
                <a:solidFill>
                  <a:schemeClr val="accent6">
                    <a:lumMod val="50000"/>
                  </a:schemeClr>
                </a:solidFill>
                <a:latin typeface="AhnbergHand" charset="0"/>
                <a:ea typeface="AhnbergHand" charset="0"/>
                <a:cs typeface="AhnbergHand" charset="0"/>
              </a:rPr>
              <a:t>)managed keys are prevalent or not</a:t>
            </a:r>
          </a:p>
          <a:p>
            <a:endParaRPr lang="en-US" sz="1400" dirty="0">
              <a:solidFill>
                <a:schemeClr val="accent6">
                  <a:lumMod val="50000"/>
                </a:schemeClr>
              </a:solidFill>
              <a:latin typeface="AhnbergHand" charset="0"/>
              <a:ea typeface="AhnbergHand" charset="0"/>
              <a:cs typeface="AhnbergHand" charset="0"/>
            </a:endParaRPr>
          </a:p>
          <a:p>
            <a:r>
              <a:rPr lang="en-US" sz="1400" dirty="0">
                <a:solidFill>
                  <a:schemeClr val="accent6">
                    <a:lumMod val="50000"/>
                  </a:schemeClr>
                </a:solidFill>
                <a:latin typeface="AhnbergHand" charset="0"/>
                <a:ea typeface="AhnbergHand" charset="0"/>
                <a:cs typeface="AhnbergHand" charset="0"/>
              </a:rPr>
              <a:t>We will only know after October 11</a:t>
            </a:r>
          </a:p>
          <a:p>
            <a:endParaRPr lang="en-US" sz="1400" dirty="0">
              <a:solidFill>
                <a:schemeClr val="accent6">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2144841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Major Concerns</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mj-lt"/>
              <a:buAutoNum type="arabicPeriod"/>
            </a:pPr>
            <a:r>
              <a:rPr lang="en-US" dirty="0" smtClean="0">
                <a:solidFill>
                  <a:schemeClr val="bg1">
                    <a:lumMod val="85000"/>
                  </a:schemeClr>
                </a:solidFill>
              </a:rPr>
              <a:t>That resolvers who validate DNS responses will fail to pick up the new DNS root key</a:t>
            </a:r>
          </a:p>
          <a:p>
            <a:pPr lvl="1"/>
            <a:r>
              <a:rPr lang="en-US" dirty="0" smtClean="0">
                <a:solidFill>
                  <a:schemeClr val="bg1">
                    <a:lumMod val="85000"/>
                  </a:schemeClr>
                </a:solidFill>
              </a:rPr>
              <a:t>they do not have code that follows RFC5011 procedures for the introduction of a new KSK</a:t>
            </a:r>
          </a:p>
          <a:p>
            <a:pPr lvl="1"/>
            <a:r>
              <a:rPr lang="en-US" dirty="0" smtClean="0">
                <a:solidFill>
                  <a:schemeClr val="bg1">
                    <a:lumMod val="85000"/>
                  </a:schemeClr>
                </a:solidFill>
              </a:rPr>
              <a:t>Or they are using a manually loaded key as the trust point</a:t>
            </a:r>
          </a:p>
          <a:p>
            <a:pPr lvl="1"/>
            <a:r>
              <a:rPr lang="en-US" dirty="0" smtClean="0">
                <a:solidFill>
                  <a:schemeClr val="bg1">
                    <a:lumMod val="85000"/>
                  </a:schemeClr>
                </a:solidFill>
              </a:rPr>
              <a:t>Or they came in late!</a:t>
            </a:r>
          </a:p>
          <a:p>
            <a:pPr lvl="1"/>
            <a:endParaRPr lang="en-US" dirty="0" smtClean="0"/>
          </a:p>
          <a:p>
            <a:pPr marL="342900" indent="-342900">
              <a:buFont typeface="+mj-lt"/>
              <a:buAutoNum type="arabicPeriod"/>
            </a:pPr>
            <a:r>
              <a:rPr lang="en-US" dirty="0" smtClean="0"/>
              <a:t>The resolvers will be unable to receive the larger DNS responses that will occur during the dual signature phase of the rollover </a:t>
            </a:r>
            <a:endParaRPr lang="en-US" dirty="0"/>
          </a:p>
        </p:txBody>
      </p:sp>
    </p:spTree>
    <p:extLst>
      <p:ext uri="{BB962C8B-B14F-4D97-AF65-F5344CB8AC3E}">
        <p14:creationId xmlns:p14="http://schemas.microsoft.com/office/powerpoint/2010/main" val="870847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29" y="411510"/>
            <a:ext cx="6777372" cy="4331975"/>
          </a:xfrm>
          <a:prstGeom prst="rect">
            <a:avLst/>
          </a:prstGeom>
        </p:spPr>
      </p:pic>
      <p:sp>
        <p:nvSpPr>
          <p:cNvPr id="13" name="TextBox 12"/>
          <p:cNvSpPr txBox="1"/>
          <p:nvPr/>
        </p:nvSpPr>
        <p:spPr>
          <a:xfrm>
            <a:off x="3536570" y="2647463"/>
            <a:ext cx="617477" cy="300082"/>
          </a:xfrm>
          <a:prstGeom prst="rect">
            <a:avLst/>
          </a:prstGeom>
          <a:solidFill>
            <a:schemeClr val="bg1"/>
          </a:solidFill>
          <a:ln>
            <a:solidFill>
              <a:schemeClr val="bg1"/>
            </a:solidFill>
          </a:ln>
        </p:spPr>
        <p:txBody>
          <a:bodyPr wrap="none" rtlCol="0">
            <a:spAutoFit/>
          </a:bodyPr>
          <a:lstStyle/>
          <a:p>
            <a:r>
              <a:rPr lang="en-US" sz="1350" dirty="0"/>
              <a:t>1,139</a:t>
            </a:r>
            <a:endParaRPr lang="en-US" sz="1350" dirty="0"/>
          </a:p>
        </p:txBody>
      </p:sp>
      <p:sp>
        <p:nvSpPr>
          <p:cNvPr id="14" name="TextBox 13"/>
          <p:cNvSpPr txBox="1"/>
          <p:nvPr/>
        </p:nvSpPr>
        <p:spPr>
          <a:xfrm>
            <a:off x="4220191" y="2647463"/>
            <a:ext cx="617477" cy="300082"/>
          </a:xfrm>
          <a:prstGeom prst="rect">
            <a:avLst/>
          </a:prstGeom>
          <a:solidFill>
            <a:schemeClr val="bg1"/>
          </a:solidFill>
          <a:ln>
            <a:solidFill>
              <a:schemeClr val="bg1"/>
            </a:solidFill>
          </a:ln>
        </p:spPr>
        <p:txBody>
          <a:bodyPr wrap="none" rtlCol="0">
            <a:spAutoFit/>
          </a:bodyPr>
          <a:lstStyle/>
          <a:p>
            <a:r>
              <a:rPr lang="en-US" sz="1350"/>
              <a:t>1,414</a:t>
            </a:r>
            <a:endParaRPr lang="en-US" sz="1350" dirty="0"/>
          </a:p>
        </p:txBody>
      </p:sp>
      <p:sp>
        <p:nvSpPr>
          <p:cNvPr id="15" name="TextBox 14"/>
          <p:cNvSpPr txBox="1"/>
          <p:nvPr/>
        </p:nvSpPr>
        <p:spPr>
          <a:xfrm>
            <a:off x="5077156" y="2647463"/>
            <a:ext cx="617477" cy="300082"/>
          </a:xfrm>
          <a:prstGeom prst="rect">
            <a:avLst/>
          </a:prstGeom>
          <a:solidFill>
            <a:schemeClr val="bg1"/>
          </a:solidFill>
          <a:ln>
            <a:solidFill>
              <a:schemeClr val="bg1"/>
            </a:solidFill>
          </a:ln>
        </p:spPr>
        <p:txBody>
          <a:bodyPr wrap="none" rtlCol="0">
            <a:spAutoFit/>
          </a:bodyPr>
          <a:lstStyle/>
          <a:p>
            <a:r>
              <a:rPr lang="en-US" sz="1350" dirty="0"/>
              <a:t>1,139</a:t>
            </a:r>
            <a:endParaRPr lang="en-US" sz="1350" dirty="0"/>
          </a:p>
        </p:txBody>
      </p:sp>
      <p:sp>
        <p:nvSpPr>
          <p:cNvPr id="16" name="TextBox 15"/>
          <p:cNvSpPr txBox="1"/>
          <p:nvPr/>
        </p:nvSpPr>
        <p:spPr>
          <a:xfrm>
            <a:off x="6565896" y="2647463"/>
            <a:ext cx="617477" cy="300082"/>
          </a:xfrm>
          <a:prstGeom prst="rect">
            <a:avLst/>
          </a:prstGeom>
          <a:solidFill>
            <a:schemeClr val="bg1"/>
          </a:solidFill>
          <a:ln>
            <a:solidFill>
              <a:schemeClr val="bg1"/>
            </a:solidFill>
          </a:ln>
        </p:spPr>
        <p:txBody>
          <a:bodyPr wrap="none" rtlCol="0">
            <a:spAutoFit/>
          </a:bodyPr>
          <a:lstStyle/>
          <a:p>
            <a:r>
              <a:rPr lang="en-US" sz="1350" dirty="0"/>
              <a:t>1,425</a:t>
            </a:r>
            <a:endParaRPr lang="en-US" sz="1350" dirty="0"/>
          </a:p>
        </p:txBody>
      </p:sp>
      <p:sp>
        <p:nvSpPr>
          <p:cNvPr id="17" name="TextBox 16"/>
          <p:cNvSpPr txBox="1"/>
          <p:nvPr/>
        </p:nvSpPr>
        <p:spPr>
          <a:xfrm>
            <a:off x="5804028" y="2647463"/>
            <a:ext cx="617477" cy="300082"/>
          </a:xfrm>
          <a:prstGeom prst="rect">
            <a:avLst/>
          </a:prstGeom>
          <a:solidFill>
            <a:schemeClr val="bg1"/>
          </a:solidFill>
          <a:ln>
            <a:solidFill>
              <a:schemeClr val="bg1"/>
            </a:solidFill>
          </a:ln>
        </p:spPr>
        <p:txBody>
          <a:bodyPr wrap="none" rtlCol="0">
            <a:spAutoFit/>
          </a:bodyPr>
          <a:lstStyle/>
          <a:p>
            <a:r>
              <a:rPr lang="en-US" sz="1350"/>
              <a:t>1,414</a:t>
            </a:r>
            <a:endParaRPr lang="en-US" sz="1350" dirty="0"/>
          </a:p>
        </p:txBody>
      </p:sp>
      <p:sp>
        <p:nvSpPr>
          <p:cNvPr id="12" name="Rectangle 11"/>
          <p:cNvSpPr/>
          <p:nvPr/>
        </p:nvSpPr>
        <p:spPr>
          <a:xfrm>
            <a:off x="1100409" y="3818466"/>
            <a:ext cx="2340562" cy="925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772795" y="2918641"/>
            <a:ext cx="644222" cy="474070"/>
          </a:xfrm>
          <a:custGeom>
            <a:avLst/>
            <a:gdLst>
              <a:gd name="connsiteX0" fmla="*/ 644222 w 644222"/>
              <a:gd name="connsiteY0" fmla="*/ 421242 h 474070"/>
              <a:gd name="connsiteX1" fmla="*/ 373002 w 644222"/>
              <a:gd name="connsiteY1" fmla="*/ 421242 h 474070"/>
              <a:gd name="connsiteX2" fmla="*/ 218019 w 644222"/>
              <a:gd name="connsiteY2" fmla="*/ 444489 h 474070"/>
              <a:gd name="connsiteX3" fmla="*/ 179273 w 644222"/>
              <a:gd name="connsiteY3" fmla="*/ 444489 h 474070"/>
              <a:gd name="connsiteX4" fmla="*/ 86283 w 644222"/>
              <a:gd name="connsiteY4" fmla="*/ 57031 h 474070"/>
              <a:gd name="connsiteX5" fmla="*/ 1042 w 644222"/>
              <a:gd name="connsiteY5" fmla="*/ 227513 h 474070"/>
              <a:gd name="connsiteX6" fmla="*/ 47537 w 644222"/>
              <a:gd name="connsiteY6" fmla="*/ 2787 h 474070"/>
              <a:gd name="connsiteX7" fmla="*/ 171524 w 644222"/>
              <a:gd name="connsiteY7" fmla="*/ 95777 h 4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222" h="474070">
                <a:moveTo>
                  <a:pt x="644222" y="421242"/>
                </a:moveTo>
                <a:cubicBezTo>
                  <a:pt x="544129" y="419305"/>
                  <a:pt x="444036" y="417368"/>
                  <a:pt x="373002" y="421242"/>
                </a:cubicBezTo>
                <a:cubicBezTo>
                  <a:pt x="301968" y="425116"/>
                  <a:pt x="250307" y="440615"/>
                  <a:pt x="218019" y="444489"/>
                </a:cubicBezTo>
                <a:cubicBezTo>
                  <a:pt x="185731" y="448364"/>
                  <a:pt x="201229" y="509065"/>
                  <a:pt x="179273" y="444489"/>
                </a:cubicBezTo>
                <a:cubicBezTo>
                  <a:pt x="157317" y="379913"/>
                  <a:pt x="115988" y="93194"/>
                  <a:pt x="86283" y="57031"/>
                </a:cubicBezTo>
                <a:cubicBezTo>
                  <a:pt x="56578" y="20868"/>
                  <a:pt x="7500" y="236554"/>
                  <a:pt x="1042" y="227513"/>
                </a:cubicBezTo>
                <a:cubicBezTo>
                  <a:pt x="-5416" y="218472"/>
                  <a:pt x="19123" y="24743"/>
                  <a:pt x="47537" y="2787"/>
                </a:cubicBezTo>
                <a:cubicBezTo>
                  <a:pt x="75951" y="-19169"/>
                  <a:pt x="171524" y="95777"/>
                  <a:pt x="171524" y="957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339458" y="2944667"/>
            <a:ext cx="976461" cy="440081"/>
          </a:xfrm>
          <a:custGeom>
            <a:avLst/>
            <a:gdLst>
              <a:gd name="connsiteX0" fmla="*/ 976461 w 976461"/>
              <a:gd name="connsiteY0" fmla="*/ 387466 h 440081"/>
              <a:gd name="connsiteX1" fmla="*/ 589003 w 976461"/>
              <a:gd name="connsiteY1" fmla="*/ 402965 h 440081"/>
              <a:gd name="connsiteX2" fmla="*/ 170549 w 976461"/>
              <a:gd name="connsiteY2" fmla="*/ 418463 h 440081"/>
              <a:gd name="connsiteX3" fmla="*/ 108556 w 976461"/>
              <a:gd name="connsiteY3" fmla="*/ 426212 h 440081"/>
              <a:gd name="connsiteX4" fmla="*/ 100806 w 976461"/>
              <a:gd name="connsiteY4" fmla="*/ 216985 h 440081"/>
              <a:gd name="connsiteX5" fmla="*/ 131803 w 976461"/>
              <a:gd name="connsiteY5" fmla="*/ 23256 h 440081"/>
              <a:gd name="connsiteX6" fmla="*/ 67 w 976461"/>
              <a:gd name="connsiteY6" fmla="*/ 131744 h 440081"/>
              <a:gd name="connsiteX7" fmla="*/ 116305 w 976461"/>
              <a:gd name="connsiteY7" fmla="*/ 9 h 440081"/>
              <a:gd name="connsiteX8" fmla="*/ 279037 w 976461"/>
              <a:gd name="connsiteY8" fmla="*/ 139494 h 44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461" h="440081">
                <a:moveTo>
                  <a:pt x="976461" y="387466"/>
                </a:moveTo>
                <a:lnTo>
                  <a:pt x="589003" y="402965"/>
                </a:lnTo>
                <a:lnTo>
                  <a:pt x="170549" y="418463"/>
                </a:lnTo>
                <a:cubicBezTo>
                  <a:pt x="90474" y="422338"/>
                  <a:pt x="120180" y="459791"/>
                  <a:pt x="108556" y="426212"/>
                </a:cubicBezTo>
                <a:cubicBezTo>
                  <a:pt x="96932" y="392633"/>
                  <a:pt x="96932" y="284144"/>
                  <a:pt x="100806" y="216985"/>
                </a:cubicBezTo>
                <a:cubicBezTo>
                  <a:pt x="104680" y="149826"/>
                  <a:pt x="148593" y="37463"/>
                  <a:pt x="131803" y="23256"/>
                </a:cubicBezTo>
                <a:cubicBezTo>
                  <a:pt x="115013" y="9049"/>
                  <a:pt x="2650" y="135618"/>
                  <a:pt x="67" y="131744"/>
                </a:cubicBezTo>
                <a:cubicBezTo>
                  <a:pt x="-2516" y="127869"/>
                  <a:pt x="69810" y="-1283"/>
                  <a:pt x="116305" y="9"/>
                </a:cubicBezTo>
                <a:cubicBezTo>
                  <a:pt x="162800" y="1301"/>
                  <a:pt x="220918" y="70397"/>
                  <a:pt x="279037" y="1394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308169" y="2944925"/>
            <a:ext cx="457200" cy="376183"/>
          </a:xfrm>
          <a:custGeom>
            <a:avLst/>
            <a:gdLst>
              <a:gd name="connsiteX0" fmla="*/ 457200 w 457200"/>
              <a:gd name="connsiteY0" fmla="*/ 371710 h 376183"/>
              <a:gd name="connsiteX1" fmla="*/ 69743 w 457200"/>
              <a:gd name="connsiteY1" fmla="*/ 371710 h 376183"/>
              <a:gd name="connsiteX2" fmla="*/ 46495 w 457200"/>
              <a:gd name="connsiteY2" fmla="*/ 325215 h 376183"/>
              <a:gd name="connsiteX3" fmla="*/ 92990 w 457200"/>
              <a:gd name="connsiteY3" fmla="*/ 7500 h 376183"/>
              <a:gd name="connsiteX4" fmla="*/ 0 w 457200"/>
              <a:gd name="connsiteY4" fmla="*/ 92741 h 376183"/>
              <a:gd name="connsiteX5" fmla="*/ 92990 w 457200"/>
              <a:gd name="connsiteY5" fmla="*/ 7500 h 376183"/>
              <a:gd name="connsiteX6" fmla="*/ 216977 w 457200"/>
              <a:gd name="connsiteY6" fmla="*/ 123737 h 37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376183">
                <a:moveTo>
                  <a:pt x="457200" y="371710"/>
                </a:moveTo>
                <a:cubicBezTo>
                  <a:pt x="297697" y="375584"/>
                  <a:pt x="138194" y="379459"/>
                  <a:pt x="69743" y="371710"/>
                </a:cubicBezTo>
                <a:cubicBezTo>
                  <a:pt x="1292" y="363961"/>
                  <a:pt x="42620" y="385917"/>
                  <a:pt x="46495" y="325215"/>
                </a:cubicBezTo>
                <a:cubicBezTo>
                  <a:pt x="50369" y="264513"/>
                  <a:pt x="100739" y="46246"/>
                  <a:pt x="92990" y="7500"/>
                </a:cubicBezTo>
                <a:cubicBezTo>
                  <a:pt x="85241" y="-31246"/>
                  <a:pt x="0" y="92741"/>
                  <a:pt x="0" y="92741"/>
                </a:cubicBezTo>
                <a:cubicBezTo>
                  <a:pt x="0" y="92741"/>
                  <a:pt x="56827" y="2334"/>
                  <a:pt x="92990" y="7500"/>
                </a:cubicBezTo>
                <a:cubicBezTo>
                  <a:pt x="129153" y="12666"/>
                  <a:pt x="173065" y="68201"/>
                  <a:pt x="216977" y="1237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804028" y="2920684"/>
            <a:ext cx="891240" cy="412906"/>
          </a:xfrm>
          <a:custGeom>
            <a:avLst/>
            <a:gdLst>
              <a:gd name="connsiteX0" fmla="*/ 891240 w 891240"/>
              <a:gd name="connsiteY0" fmla="*/ 380453 h 412906"/>
              <a:gd name="connsiteX1" fmla="*/ 457287 w 891240"/>
              <a:gd name="connsiteY1" fmla="*/ 395951 h 412906"/>
              <a:gd name="connsiteX2" fmla="*/ 46582 w 891240"/>
              <a:gd name="connsiteY2" fmla="*/ 411449 h 412906"/>
              <a:gd name="connsiteX3" fmla="*/ 38833 w 891240"/>
              <a:gd name="connsiteY3" fmla="*/ 357205 h 412906"/>
              <a:gd name="connsiteX4" fmla="*/ 310053 w 891240"/>
              <a:gd name="connsiteY4" fmla="*/ 16243 h 412906"/>
              <a:gd name="connsiteX5" fmla="*/ 162819 w 891240"/>
              <a:gd name="connsiteY5" fmla="*/ 70487 h 412906"/>
              <a:gd name="connsiteX6" fmla="*/ 325552 w 891240"/>
              <a:gd name="connsiteY6" fmla="*/ 744 h 412906"/>
              <a:gd name="connsiteX7" fmla="*/ 379796 w 891240"/>
              <a:gd name="connsiteY7" fmla="*/ 124731 h 41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240" h="412906">
                <a:moveTo>
                  <a:pt x="891240" y="380453"/>
                </a:moveTo>
                <a:lnTo>
                  <a:pt x="457287" y="395951"/>
                </a:lnTo>
                <a:cubicBezTo>
                  <a:pt x="316511" y="401117"/>
                  <a:pt x="116324" y="417907"/>
                  <a:pt x="46582" y="411449"/>
                </a:cubicBezTo>
                <a:cubicBezTo>
                  <a:pt x="-23160" y="404991"/>
                  <a:pt x="-5079" y="423073"/>
                  <a:pt x="38833" y="357205"/>
                </a:cubicBezTo>
                <a:cubicBezTo>
                  <a:pt x="82745" y="291337"/>
                  <a:pt x="289389" y="64029"/>
                  <a:pt x="310053" y="16243"/>
                </a:cubicBezTo>
                <a:cubicBezTo>
                  <a:pt x="330717" y="-31543"/>
                  <a:pt x="160236" y="73070"/>
                  <a:pt x="162819" y="70487"/>
                </a:cubicBezTo>
                <a:cubicBezTo>
                  <a:pt x="165402" y="67904"/>
                  <a:pt x="289389" y="-8297"/>
                  <a:pt x="325552" y="744"/>
                </a:cubicBezTo>
                <a:cubicBezTo>
                  <a:pt x="361715" y="9785"/>
                  <a:pt x="379796" y="124731"/>
                  <a:pt x="379796" y="1247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726264" y="2936927"/>
            <a:ext cx="449451" cy="383571"/>
          </a:xfrm>
          <a:custGeom>
            <a:avLst/>
            <a:gdLst>
              <a:gd name="connsiteX0" fmla="*/ 449451 w 449451"/>
              <a:gd name="connsiteY0" fmla="*/ 348712 h 383571"/>
              <a:gd name="connsiteX1" fmla="*/ 123987 w 449451"/>
              <a:gd name="connsiteY1" fmla="*/ 371959 h 383571"/>
              <a:gd name="connsiteX2" fmla="*/ 7750 w 449451"/>
              <a:gd name="connsiteY2" fmla="*/ 356461 h 383571"/>
              <a:gd name="connsiteX3" fmla="*/ 139485 w 449451"/>
              <a:gd name="connsiteY3" fmla="*/ 77491 h 383571"/>
              <a:gd name="connsiteX4" fmla="*/ 201478 w 449451"/>
              <a:gd name="connsiteY4" fmla="*/ 7749 h 383571"/>
              <a:gd name="connsiteX5" fmla="*/ 0 w 449451"/>
              <a:gd name="connsiteY5" fmla="*/ 139484 h 383571"/>
              <a:gd name="connsiteX6" fmla="*/ 201478 w 449451"/>
              <a:gd name="connsiteY6" fmla="*/ 0 h 383571"/>
              <a:gd name="connsiteX7" fmla="*/ 232475 w 449451"/>
              <a:gd name="connsiteY7" fmla="*/ 139484 h 3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451" h="383571">
                <a:moveTo>
                  <a:pt x="449451" y="348712"/>
                </a:moveTo>
                <a:cubicBezTo>
                  <a:pt x="323527" y="359690"/>
                  <a:pt x="197604" y="370668"/>
                  <a:pt x="123987" y="371959"/>
                </a:cubicBezTo>
                <a:cubicBezTo>
                  <a:pt x="50370" y="373250"/>
                  <a:pt x="5167" y="405539"/>
                  <a:pt x="7750" y="356461"/>
                </a:cubicBezTo>
                <a:cubicBezTo>
                  <a:pt x="10333" y="307383"/>
                  <a:pt x="107197" y="135610"/>
                  <a:pt x="139485" y="77491"/>
                </a:cubicBezTo>
                <a:cubicBezTo>
                  <a:pt x="171773" y="19372"/>
                  <a:pt x="224726" y="-2583"/>
                  <a:pt x="201478" y="7749"/>
                </a:cubicBezTo>
                <a:cubicBezTo>
                  <a:pt x="178230" y="18081"/>
                  <a:pt x="0" y="140775"/>
                  <a:pt x="0" y="139484"/>
                </a:cubicBezTo>
                <a:cubicBezTo>
                  <a:pt x="0" y="138193"/>
                  <a:pt x="162732" y="0"/>
                  <a:pt x="201478" y="0"/>
                </a:cubicBezTo>
                <a:cubicBezTo>
                  <a:pt x="240224" y="0"/>
                  <a:pt x="232475" y="139484"/>
                  <a:pt x="232475" y="1394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819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95486"/>
            <a:ext cx="6858762" cy="857250"/>
          </a:xfrm>
        </p:spPr>
        <p:txBody>
          <a:bodyPr/>
          <a:lstStyle/>
          <a:p>
            <a:r>
              <a:rPr lang="en-US" dirty="0" smtClean="0"/>
              <a:t>Large Responses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larger DNS responses invoke different </a:t>
            </a:r>
            <a:r>
              <a:rPr lang="en-US" dirty="0" err="1" smtClean="0"/>
              <a:t>behaviours</a:t>
            </a:r>
            <a:r>
              <a:rPr lang="en-US" dirty="0" smtClean="0"/>
              <a:t>:</a:t>
            </a:r>
          </a:p>
          <a:p>
            <a:pPr lvl="1"/>
            <a:r>
              <a:rPr lang="en-AU" dirty="0" smtClean="0"/>
              <a:t>Some root servers hand back a large </a:t>
            </a:r>
            <a:r>
              <a:rPr lang="en-AU" dirty="0" err="1" smtClean="0"/>
              <a:t>unfragmented</a:t>
            </a:r>
            <a:r>
              <a:rPr lang="en-AU" dirty="0" smtClean="0"/>
              <a:t> UDP packet</a:t>
            </a:r>
          </a:p>
          <a:p>
            <a:pPr lvl="1"/>
            <a:r>
              <a:rPr lang="en-AU" dirty="0" smtClean="0"/>
              <a:t>Some root services hand back a fragmented UDP packet</a:t>
            </a:r>
          </a:p>
          <a:p>
            <a:pPr lvl="1"/>
            <a:r>
              <a:rPr lang="en-AU" dirty="0" smtClean="0"/>
              <a:t>Some root servers hand back a truncated UDP packet, with </a:t>
            </a:r>
            <a:r>
              <a:rPr lang="en-AU" dirty="0" err="1" smtClean="0"/>
              <a:t>fallback</a:t>
            </a:r>
            <a:r>
              <a:rPr lang="en-AU" dirty="0" smtClean="0"/>
              <a:t> to TCP</a:t>
            </a:r>
          </a:p>
          <a:p>
            <a:pPr lvl="1"/>
            <a:endParaRPr lang="en-US" dirty="0" smtClean="0"/>
          </a:p>
          <a:p>
            <a:pPr lvl="1"/>
            <a:endParaRPr lang="en-US" dirty="0"/>
          </a:p>
        </p:txBody>
      </p:sp>
    </p:spTree>
    <p:extLst>
      <p:ext uri="{BB962C8B-B14F-4D97-AF65-F5344CB8AC3E}">
        <p14:creationId xmlns:p14="http://schemas.microsoft.com/office/powerpoint/2010/main" val="43225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95486"/>
            <a:ext cx="6858762" cy="857250"/>
          </a:xfrm>
        </p:spPr>
        <p:txBody>
          <a:bodyPr/>
          <a:lstStyle/>
          <a:p>
            <a:r>
              <a:rPr lang="en-US" dirty="0" smtClean="0"/>
              <a:t>Large Responses</a:t>
            </a:r>
            <a:endParaRPr lang="en-US" dirty="0"/>
          </a:p>
        </p:txBody>
      </p:sp>
      <p:sp>
        <p:nvSpPr>
          <p:cNvPr id="3" name="Content Placeholder 2"/>
          <p:cNvSpPr>
            <a:spLocks noGrp="1"/>
          </p:cNvSpPr>
          <p:nvPr>
            <p:ph idx="1"/>
          </p:nvPr>
        </p:nvSpPr>
        <p:spPr>
          <a:xfrm>
            <a:off x="664736" y="1122659"/>
            <a:ext cx="6264696" cy="3261810"/>
          </a:xfrm>
        </p:spPr>
        <p:txBody>
          <a:bodyPr>
            <a:noAutofit/>
          </a:bodyPr>
          <a:lstStyle/>
          <a:p>
            <a:r>
              <a:rPr lang="en-US" sz="1350" dirty="0"/>
              <a:t>This presents a problem with testing </a:t>
            </a:r>
            <a:r>
              <a:rPr lang="mr-IN" sz="1350" dirty="0"/>
              <a:t>–</a:t>
            </a:r>
            <a:r>
              <a:rPr lang="en-US" sz="1350" dirty="0"/>
              <a:t> not all root server </a:t>
            </a:r>
            <a:r>
              <a:rPr lang="en-US" sz="1350" dirty="0"/>
              <a:t>instances behave </a:t>
            </a:r>
            <a:r>
              <a:rPr lang="en-US" sz="1350" dirty="0"/>
              <a:t>the same </a:t>
            </a:r>
            <a:r>
              <a:rPr lang="en-US" sz="1350" dirty="0"/>
              <a:t>way when delivering large responses</a:t>
            </a:r>
            <a:endParaRPr lang="en-US" sz="1350" dirty="0"/>
          </a:p>
          <a:p>
            <a:r>
              <a:rPr lang="en-US" sz="1350" dirty="0"/>
              <a:t>We can test each </a:t>
            </a:r>
            <a:r>
              <a:rPr lang="en-US" sz="1350" dirty="0" err="1"/>
              <a:t>behaviour</a:t>
            </a:r>
            <a:r>
              <a:rPr lang="en-US" sz="1350" dirty="0"/>
              <a:t> in isolation, but to test the diversity of the root server environment i</a:t>
            </a:r>
            <a:r>
              <a:rPr lang="en-US" sz="1350" dirty="0"/>
              <a:t>s </a:t>
            </a:r>
            <a:r>
              <a:rPr lang="en-US" sz="1350" dirty="0"/>
              <a:t>beyond the capabilities of reasonable accuracy of </a:t>
            </a:r>
            <a:r>
              <a:rPr lang="en-US" sz="1350" dirty="0" smtClean="0"/>
              <a:t>our </a:t>
            </a:r>
            <a:r>
              <a:rPr lang="en-US" sz="1350" dirty="0"/>
              <a:t>ad-based measurement </a:t>
            </a:r>
            <a:r>
              <a:rPr lang="en-US" sz="1350" dirty="0"/>
              <a:t>framework</a:t>
            </a:r>
            <a:endParaRPr lang="en-US" sz="1350" dirty="0"/>
          </a:p>
          <a:p>
            <a:r>
              <a:rPr lang="en-US" sz="1350" dirty="0"/>
              <a:t>Our tests with 1,430 octet responses in IPv4 show that the noise component drowns out any coherent signal </a:t>
            </a:r>
            <a:r>
              <a:rPr lang="mr-IN" sz="1350" dirty="0"/>
              <a:t>–</a:t>
            </a:r>
            <a:r>
              <a:rPr lang="en-US" sz="1350" dirty="0"/>
              <a:t> the loss rate is less than 1</a:t>
            </a:r>
            <a:r>
              <a:rPr lang="en-US" sz="1350" dirty="0"/>
              <a:t>%</a:t>
            </a:r>
            <a:endParaRPr lang="en-US" sz="1350" dirty="0"/>
          </a:p>
          <a:p>
            <a:r>
              <a:rPr lang="en-US" sz="1350" dirty="0"/>
              <a:t>IPv6 only has a higher loss rate for </a:t>
            </a:r>
            <a:r>
              <a:rPr lang="en-US" sz="1350" dirty="0"/>
              <a:t>UDP fragmentation </a:t>
            </a:r>
            <a:r>
              <a:rPr lang="en-US" sz="1350" dirty="0"/>
              <a:t>(40%), but as long as a resolver is dual-stack then this is not a major operational issue</a:t>
            </a:r>
          </a:p>
          <a:p>
            <a:endParaRPr lang="en-US" sz="1350" dirty="0"/>
          </a:p>
          <a:p>
            <a:r>
              <a:rPr lang="en-US" sz="1350" dirty="0"/>
              <a:t>As a related data point, .org </a:t>
            </a:r>
            <a:r>
              <a:rPr lang="en-US" sz="1350" dirty="0"/>
              <a:t>has been running a DNSKEY response of 1,650 octets for some years, and nobody is calling out .org as an operational failure</a:t>
            </a:r>
            <a:r>
              <a:rPr lang="en-US" sz="1350" dirty="0"/>
              <a:t>!</a:t>
            </a:r>
            <a:endParaRPr lang="en-US" sz="1350" dirty="0"/>
          </a:p>
        </p:txBody>
      </p:sp>
    </p:spTree>
    <p:extLst>
      <p:ext uri="{BB962C8B-B14F-4D97-AF65-F5344CB8AC3E}">
        <p14:creationId xmlns:p14="http://schemas.microsoft.com/office/powerpoint/2010/main" val="64439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03498"/>
            <a:ext cx="6561348" cy="857250"/>
          </a:xfrm>
        </p:spPr>
        <p:txBody>
          <a:bodyPr>
            <a:normAutofit/>
          </a:bodyPr>
          <a:lstStyle/>
          <a:p>
            <a:r>
              <a:rPr lang="en-US" sz="2400" dirty="0"/>
              <a:t>Ok </a:t>
            </a:r>
            <a:r>
              <a:rPr lang="mr-IN" sz="2400" dirty="0"/>
              <a:t>–</a:t>
            </a:r>
            <a:r>
              <a:rPr lang="en-US" sz="2400" dirty="0"/>
              <a:t> lets strip out the hyperbole!</a:t>
            </a:r>
            <a:endParaRPr lang="en-US" sz="2400" dirty="0"/>
          </a:p>
        </p:txBody>
      </p:sp>
      <p:sp>
        <p:nvSpPr>
          <p:cNvPr id="3" name="Content Placeholder 2"/>
          <p:cNvSpPr>
            <a:spLocks noGrp="1"/>
          </p:cNvSpPr>
          <p:nvPr>
            <p:ph idx="1"/>
          </p:nvPr>
        </p:nvSpPr>
        <p:spPr>
          <a:xfrm>
            <a:off x="1439652" y="1329613"/>
            <a:ext cx="3618402" cy="2646293"/>
          </a:xfrm>
        </p:spPr>
        <p:txBody>
          <a:bodyPr>
            <a:normAutofit fontScale="85000" lnSpcReduction="10000"/>
          </a:bodyPr>
          <a:lstStyle/>
          <a:p>
            <a:pPr marL="0" indent="0">
              <a:buNone/>
            </a:pPr>
            <a:r>
              <a:rPr lang="en-US" dirty="0" smtClean="0">
                <a:solidFill>
                  <a:schemeClr val="tx1"/>
                </a:solidFill>
              </a:rPr>
              <a:t>Can we estimate the extent of the Internet’s population (both human and other) that MAY be impacted by this change in the DNSSEC Trust Anchors?</a:t>
            </a:r>
          </a:p>
          <a:p>
            <a:pPr marL="0" indent="0">
              <a:buNone/>
            </a:pPr>
            <a:endParaRPr lang="en-US" dirty="0">
              <a:solidFill>
                <a:schemeClr val="tx1"/>
              </a:solidFill>
            </a:endParaRPr>
          </a:p>
          <a:p>
            <a:pPr marL="0" indent="0">
              <a:buNone/>
            </a:pPr>
            <a:r>
              <a:rPr lang="en-US" dirty="0" smtClean="0">
                <a:solidFill>
                  <a:schemeClr val="tx1"/>
                </a:solidFill>
              </a:rPr>
              <a:t>Can we estimate the LIKELY impact of this change?</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5274078" y="1491630"/>
            <a:ext cx="2336441" cy="2625756"/>
          </a:xfrm>
          <a:prstGeom prst="rect">
            <a:avLst/>
          </a:prstGeom>
        </p:spPr>
      </p:pic>
    </p:spTree>
    <p:extLst>
      <p:ext uri="{BB962C8B-B14F-4D97-AF65-F5344CB8AC3E}">
        <p14:creationId xmlns:p14="http://schemas.microsoft.com/office/powerpoint/2010/main" val="551313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95486"/>
            <a:ext cx="6858762" cy="857250"/>
          </a:xfrm>
        </p:spPr>
        <p:txBody>
          <a:bodyPr/>
          <a:lstStyle/>
          <a:p>
            <a:r>
              <a:rPr lang="en-US" dirty="0" smtClean="0"/>
              <a:t>Large Responses</a:t>
            </a:r>
            <a:endParaRPr lang="en-US" dirty="0"/>
          </a:p>
        </p:txBody>
      </p:sp>
      <p:sp>
        <p:nvSpPr>
          <p:cNvPr id="3" name="Content Placeholder 2"/>
          <p:cNvSpPr>
            <a:spLocks noGrp="1"/>
          </p:cNvSpPr>
          <p:nvPr>
            <p:ph idx="1"/>
          </p:nvPr>
        </p:nvSpPr>
        <p:spPr>
          <a:xfrm>
            <a:off x="664736" y="1122659"/>
            <a:ext cx="6264696" cy="3261810"/>
          </a:xfrm>
        </p:spPr>
        <p:txBody>
          <a:bodyPr>
            <a:noAutofit/>
          </a:bodyPr>
          <a:lstStyle/>
          <a:p>
            <a:r>
              <a:rPr lang="en-US" sz="1350" dirty="0"/>
              <a:t>This presents a problem with testing </a:t>
            </a:r>
            <a:r>
              <a:rPr lang="mr-IN" sz="1350" dirty="0"/>
              <a:t>–</a:t>
            </a:r>
            <a:r>
              <a:rPr lang="en-US" sz="1350" dirty="0"/>
              <a:t> not all root server </a:t>
            </a:r>
            <a:r>
              <a:rPr lang="en-US" sz="1350" dirty="0"/>
              <a:t>instances behave </a:t>
            </a:r>
            <a:r>
              <a:rPr lang="en-US" sz="1350" dirty="0"/>
              <a:t>the same </a:t>
            </a:r>
            <a:r>
              <a:rPr lang="en-US" sz="1350" dirty="0"/>
              <a:t>way when delivering large responses</a:t>
            </a:r>
            <a:endParaRPr lang="en-US" sz="1350" dirty="0"/>
          </a:p>
          <a:p>
            <a:r>
              <a:rPr lang="en-US" sz="1350" dirty="0"/>
              <a:t>We can test each </a:t>
            </a:r>
            <a:r>
              <a:rPr lang="en-US" sz="1350" dirty="0" err="1"/>
              <a:t>behaviour</a:t>
            </a:r>
            <a:r>
              <a:rPr lang="en-US" sz="1350" dirty="0"/>
              <a:t> in isolation, but to test the diversity of the root server environment i</a:t>
            </a:r>
            <a:r>
              <a:rPr lang="en-US" sz="1350" dirty="0"/>
              <a:t>s </a:t>
            </a:r>
            <a:r>
              <a:rPr lang="en-US" sz="1350" dirty="0"/>
              <a:t>beyond the capabilities of reasonable accuracy of </a:t>
            </a:r>
            <a:r>
              <a:rPr lang="en-US" sz="1350" dirty="0" smtClean="0"/>
              <a:t>our </a:t>
            </a:r>
            <a:r>
              <a:rPr lang="en-US" sz="1350" dirty="0"/>
              <a:t>ad-based measurement </a:t>
            </a:r>
            <a:r>
              <a:rPr lang="en-US" sz="1350" dirty="0"/>
              <a:t>framework</a:t>
            </a:r>
            <a:endParaRPr lang="en-US" sz="1350" dirty="0"/>
          </a:p>
          <a:p>
            <a:r>
              <a:rPr lang="en-US" sz="1350" dirty="0"/>
              <a:t>Our tests with 1,430 octet responses in IPv4 show that the noise component drowns out any coherent signal </a:t>
            </a:r>
            <a:r>
              <a:rPr lang="mr-IN" sz="1350" dirty="0"/>
              <a:t>–</a:t>
            </a:r>
            <a:r>
              <a:rPr lang="en-US" sz="1350" dirty="0"/>
              <a:t> the loss rate is less than 1</a:t>
            </a:r>
            <a:r>
              <a:rPr lang="en-US" sz="1350" dirty="0"/>
              <a:t>%</a:t>
            </a:r>
            <a:endParaRPr lang="en-US" sz="1350" dirty="0"/>
          </a:p>
          <a:p>
            <a:r>
              <a:rPr lang="en-US" sz="1350" dirty="0"/>
              <a:t>IPv6 only has a higher loss rate for </a:t>
            </a:r>
            <a:r>
              <a:rPr lang="en-US" sz="1350" dirty="0"/>
              <a:t>UDP fragmentation </a:t>
            </a:r>
            <a:r>
              <a:rPr lang="en-US" sz="1350" dirty="0"/>
              <a:t>(40%), but as long as a resolver is dual-stack then this is not a major operational issue</a:t>
            </a:r>
          </a:p>
          <a:p>
            <a:endParaRPr lang="en-US" sz="1350" dirty="0"/>
          </a:p>
          <a:p>
            <a:r>
              <a:rPr lang="en-US" sz="1350" dirty="0"/>
              <a:t>As a related data point, .org </a:t>
            </a:r>
            <a:r>
              <a:rPr lang="en-US" sz="1350" dirty="0"/>
              <a:t>has been running a DNSKEY response of 1,650 octets for some years, and nobody is calling out .org as an operational failure</a:t>
            </a:r>
            <a:r>
              <a:rPr lang="en-US" sz="1350" dirty="0"/>
              <a:t>!</a:t>
            </a:r>
            <a:endParaRPr lang="en-US" sz="1350" dirty="0"/>
          </a:p>
        </p:txBody>
      </p:sp>
      <p:sp>
        <p:nvSpPr>
          <p:cNvPr id="4" name="TextBox 3"/>
          <p:cNvSpPr txBox="1"/>
          <p:nvPr/>
        </p:nvSpPr>
        <p:spPr>
          <a:xfrm rot="20679959">
            <a:off x="651618" y="2027310"/>
            <a:ext cx="6223992" cy="738664"/>
          </a:xfrm>
          <a:prstGeom prst="rect">
            <a:avLst/>
          </a:prstGeom>
          <a:solidFill>
            <a:schemeClr val="bg1"/>
          </a:solidFill>
        </p:spPr>
        <p:txBody>
          <a:bodyPr wrap="square" rtlCol="0">
            <a:spAutoFit/>
          </a:bodyPr>
          <a:lstStyle/>
          <a:p>
            <a:pPr algn="ctr"/>
            <a:r>
              <a:rPr lang="en-US" sz="2100" dirty="0">
                <a:solidFill>
                  <a:schemeClr val="accent6">
                    <a:lumMod val="50000"/>
                  </a:schemeClr>
                </a:solidFill>
                <a:latin typeface="AhnbergHand" charset="0"/>
                <a:ea typeface="AhnbergHand" charset="0"/>
                <a:cs typeface="AhnbergHand" charset="0"/>
              </a:rPr>
              <a:t>We don</a:t>
            </a:r>
            <a:r>
              <a:rPr lang="mr-IN" sz="2100" dirty="0">
                <a:solidFill>
                  <a:schemeClr val="accent6">
                    <a:lumMod val="50000"/>
                  </a:schemeClr>
                </a:solidFill>
                <a:latin typeface="AhnbergHand" charset="0"/>
                <a:ea typeface="AhnbergHand" charset="0"/>
                <a:cs typeface="AhnbergHand" charset="0"/>
              </a:rPr>
              <a:t>’</a:t>
            </a:r>
            <a:r>
              <a:rPr lang="en-US" sz="2100" dirty="0">
                <a:solidFill>
                  <a:schemeClr val="accent6">
                    <a:lumMod val="50000"/>
                  </a:schemeClr>
                </a:solidFill>
                <a:latin typeface="AhnbergHand" charset="0"/>
                <a:ea typeface="AhnbergHand" charset="0"/>
                <a:cs typeface="AhnbergHand" charset="0"/>
              </a:rPr>
              <a:t>t expect large response failure to be a major factor in KSK roll ’breakage’</a:t>
            </a:r>
            <a:endParaRPr lang="en-US" sz="2100" dirty="0">
              <a:solidFill>
                <a:schemeClr val="accent6">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1761056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03498"/>
            <a:ext cx="6561348" cy="857250"/>
          </a:xfrm>
        </p:spPr>
        <p:txBody>
          <a:bodyPr>
            <a:normAutofit/>
          </a:bodyPr>
          <a:lstStyle/>
          <a:p>
            <a:r>
              <a:rPr lang="en-US" sz="2400" dirty="0"/>
              <a:t>Ok </a:t>
            </a:r>
            <a:r>
              <a:rPr lang="mr-IN" sz="2400" dirty="0"/>
              <a:t>–</a:t>
            </a:r>
            <a:r>
              <a:rPr lang="en-US" sz="2400" dirty="0"/>
              <a:t> lets strip out the hyperbole!</a:t>
            </a:r>
            <a:endParaRPr lang="en-US" sz="2400" dirty="0"/>
          </a:p>
        </p:txBody>
      </p:sp>
      <p:sp>
        <p:nvSpPr>
          <p:cNvPr id="3" name="Content Placeholder 2"/>
          <p:cNvSpPr>
            <a:spLocks noGrp="1"/>
          </p:cNvSpPr>
          <p:nvPr>
            <p:ph idx="1"/>
          </p:nvPr>
        </p:nvSpPr>
        <p:spPr>
          <a:xfrm>
            <a:off x="1439652" y="1329613"/>
            <a:ext cx="3618402" cy="2646293"/>
          </a:xfrm>
        </p:spPr>
        <p:txBody>
          <a:bodyPr>
            <a:normAutofit fontScale="85000" lnSpcReduction="10000"/>
          </a:bodyPr>
          <a:lstStyle/>
          <a:p>
            <a:pPr marL="0" indent="0">
              <a:buNone/>
            </a:pPr>
            <a:r>
              <a:rPr lang="en-US" dirty="0" smtClean="0">
                <a:solidFill>
                  <a:schemeClr val="tx1"/>
                </a:solidFill>
              </a:rPr>
              <a:t>Can we estimate the extent of the Internet’s population (both human and other) that MAY be impacted by this change in the DNSSEC Trust Anchors?</a:t>
            </a:r>
          </a:p>
          <a:p>
            <a:pPr marL="0" indent="0">
              <a:buNone/>
            </a:pPr>
            <a:endParaRPr lang="en-US" dirty="0">
              <a:solidFill>
                <a:schemeClr val="tx1"/>
              </a:solidFill>
            </a:endParaRPr>
          </a:p>
          <a:p>
            <a:pPr marL="0" indent="0">
              <a:buNone/>
            </a:pPr>
            <a:r>
              <a:rPr lang="en-US" dirty="0" smtClean="0">
                <a:solidFill>
                  <a:schemeClr val="tx1"/>
                </a:solidFill>
              </a:rPr>
              <a:t>Can we estimate the LIKELY impact of this change?</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5274078" y="1491630"/>
            <a:ext cx="2336441" cy="2625756"/>
          </a:xfrm>
          <a:prstGeom prst="rect">
            <a:avLst/>
          </a:prstGeom>
        </p:spPr>
      </p:pic>
      <p:sp>
        <p:nvSpPr>
          <p:cNvPr id="4" name="TextBox 3"/>
          <p:cNvSpPr txBox="1"/>
          <p:nvPr/>
        </p:nvSpPr>
        <p:spPr>
          <a:xfrm rot="20836851">
            <a:off x="1372100" y="1748726"/>
            <a:ext cx="3589391" cy="715581"/>
          </a:xfrm>
          <a:prstGeom prst="rect">
            <a:avLst/>
          </a:prstGeom>
          <a:solidFill>
            <a:schemeClr val="bg1"/>
          </a:solidFill>
        </p:spPr>
        <p:txBody>
          <a:bodyPr wrap="square" rtlCol="0">
            <a:spAutoFit/>
          </a:bodyPr>
          <a:lstStyle/>
          <a:p>
            <a:r>
              <a:rPr lang="en-US" sz="1350" dirty="0">
                <a:solidFill>
                  <a:schemeClr val="accent6">
                    <a:lumMod val="50000"/>
                  </a:schemeClr>
                </a:solidFill>
                <a:latin typeface="AhnbergHand" charset="0"/>
                <a:ea typeface="AhnbergHand" charset="0"/>
                <a:cs typeface="AhnbergHand" charset="0"/>
              </a:rPr>
              <a:t>Somewhere between 1 in 5 and 1 in </a:t>
            </a:r>
            <a:r>
              <a:rPr lang="en-US" sz="1350" dirty="0" smtClean="0">
                <a:solidFill>
                  <a:schemeClr val="accent6">
                    <a:lumMod val="50000"/>
                  </a:schemeClr>
                </a:solidFill>
                <a:latin typeface="AhnbergHand" charset="0"/>
                <a:ea typeface="AhnbergHand" charset="0"/>
                <a:cs typeface="AhnbergHand" charset="0"/>
              </a:rPr>
              <a:t>8 users use DNSSEC-aware DNS </a:t>
            </a:r>
            <a:r>
              <a:rPr lang="en-US" sz="1350" dirty="0" err="1" smtClean="0">
                <a:solidFill>
                  <a:schemeClr val="accent6">
                    <a:lumMod val="50000"/>
                  </a:schemeClr>
                </a:solidFill>
                <a:latin typeface="AhnbergHand" charset="0"/>
                <a:ea typeface="AhnbergHand" charset="0"/>
                <a:cs typeface="AhnbergHand" charset="0"/>
              </a:rPr>
              <a:t>rtesolvers</a:t>
            </a:r>
            <a:endParaRPr lang="en-US" sz="1350" dirty="0">
              <a:solidFill>
                <a:schemeClr val="accent6">
                  <a:lumMod val="50000"/>
                </a:schemeClr>
              </a:solidFill>
              <a:latin typeface="AhnbergHand" charset="0"/>
              <a:ea typeface="AhnbergHand" charset="0"/>
              <a:cs typeface="AhnbergHand" charset="0"/>
            </a:endParaRPr>
          </a:p>
        </p:txBody>
      </p:sp>
      <p:sp>
        <p:nvSpPr>
          <p:cNvPr id="6" name="TextBox 5"/>
          <p:cNvSpPr txBox="1"/>
          <p:nvPr/>
        </p:nvSpPr>
        <p:spPr>
          <a:xfrm rot="20836851">
            <a:off x="1301563" y="3256850"/>
            <a:ext cx="3589391" cy="1131079"/>
          </a:xfrm>
          <a:prstGeom prst="rect">
            <a:avLst/>
          </a:prstGeom>
          <a:solidFill>
            <a:schemeClr val="bg1"/>
          </a:solidFill>
        </p:spPr>
        <p:txBody>
          <a:bodyPr wrap="square" rtlCol="0">
            <a:spAutoFit/>
          </a:bodyPr>
          <a:lstStyle/>
          <a:p>
            <a:r>
              <a:rPr lang="en-US" sz="1350" dirty="0">
                <a:solidFill>
                  <a:schemeClr val="accent6">
                    <a:lumMod val="50000"/>
                  </a:schemeClr>
                </a:solidFill>
                <a:latin typeface="AhnbergHand" charset="0"/>
                <a:ea typeface="AhnbergHand" charset="0"/>
                <a:cs typeface="AhnbergHand" charset="0"/>
              </a:rPr>
              <a:t>We have no idea about the </a:t>
            </a:r>
            <a:r>
              <a:rPr lang="en-US" sz="1350" dirty="0">
                <a:solidFill>
                  <a:schemeClr val="accent6">
                    <a:lumMod val="50000"/>
                  </a:schemeClr>
                </a:solidFill>
                <a:latin typeface="AhnbergHand" charset="0"/>
                <a:ea typeface="AhnbergHand" charset="0"/>
                <a:cs typeface="AhnbergHand" charset="0"/>
              </a:rPr>
              <a:t>extent of issues </a:t>
            </a:r>
            <a:r>
              <a:rPr lang="en-US" sz="1350" dirty="0">
                <a:solidFill>
                  <a:schemeClr val="accent6">
                    <a:lumMod val="50000"/>
                  </a:schemeClr>
                </a:solidFill>
                <a:latin typeface="AhnbergHand" charset="0"/>
                <a:ea typeface="AhnbergHand" charset="0"/>
                <a:cs typeface="AhnbergHand" charset="0"/>
              </a:rPr>
              <a:t>with manual </a:t>
            </a:r>
            <a:r>
              <a:rPr lang="en-US" sz="1350" dirty="0">
                <a:solidFill>
                  <a:schemeClr val="accent6">
                    <a:lumMod val="50000"/>
                  </a:schemeClr>
                </a:solidFill>
                <a:latin typeface="AhnbergHand" charset="0"/>
                <a:ea typeface="AhnbergHand" charset="0"/>
                <a:cs typeface="AhnbergHand" charset="0"/>
              </a:rPr>
              <a:t>key </a:t>
            </a:r>
            <a:r>
              <a:rPr lang="en-US" sz="1350" dirty="0">
                <a:solidFill>
                  <a:schemeClr val="accent6">
                    <a:lumMod val="50000"/>
                  </a:schemeClr>
                </a:solidFill>
                <a:latin typeface="AhnbergHand" charset="0"/>
                <a:ea typeface="AhnbergHand" charset="0"/>
                <a:cs typeface="AhnbergHand" charset="0"/>
              </a:rPr>
              <a:t>management</a:t>
            </a:r>
          </a:p>
          <a:p>
            <a:endParaRPr lang="en-US" sz="1350" dirty="0">
              <a:solidFill>
                <a:schemeClr val="accent6">
                  <a:lumMod val="50000"/>
                </a:schemeClr>
              </a:solidFill>
              <a:latin typeface="AhnbergHand" charset="0"/>
              <a:ea typeface="AhnbergHand" charset="0"/>
              <a:cs typeface="AhnbergHand" charset="0"/>
            </a:endParaRPr>
          </a:p>
          <a:p>
            <a:r>
              <a:rPr lang="en-US" sz="1350" dirty="0">
                <a:solidFill>
                  <a:schemeClr val="accent6">
                    <a:lumMod val="50000"/>
                  </a:schemeClr>
                </a:solidFill>
                <a:latin typeface="AhnbergHand" charset="0"/>
                <a:ea typeface="AhnbergHand" charset="0"/>
                <a:cs typeface="AhnbergHand" charset="0"/>
              </a:rPr>
              <a:t>Less than 1 in 100 MIGHT be affected by the large response size</a:t>
            </a:r>
          </a:p>
        </p:txBody>
      </p:sp>
    </p:spTree>
    <p:extLst>
      <p:ext uri="{BB962C8B-B14F-4D97-AF65-F5344CB8AC3E}">
        <p14:creationId xmlns:p14="http://schemas.microsoft.com/office/powerpoint/2010/main" val="175805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key roll of the </a:t>
            </a:r>
            <a:r>
              <a:rPr lang="en-US" dirty="0"/>
              <a:t>R</a:t>
            </a:r>
            <a:r>
              <a:rPr lang="en-US" dirty="0" smtClean="0"/>
              <a:t>oot Zone KSK will cause some DNS resolvers to fail:</a:t>
            </a:r>
          </a:p>
          <a:p>
            <a:pPr lvl="1"/>
            <a:r>
              <a:rPr lang="en-US" dirty="0" smtClean="0"/>
              <a:t>Resolvers who do not pick up the new key in the manner described by RFC5011 </a:t>
            </a:r>
          </a:p>
          <a:p>
            <a:pPr lvl="1"/>
            <a:r>
              <a:rPr lang="en-US" dirty="0" smtClean="0"/>
              <a:t>Resolvers who cannot receive a DNS response of </a:t>
            </a:r>
            <a:r>
              <a:rPr lang="en-US" dirty="0"/>
              <a:t>&gt;</a:t>
            </a:r>
            <a:r>
              <a:rPr lang="en-US" dirty="0" smtClean="0"/>
              <a:t>1,400 octets</a:t>
            </a:r>
          </a:p>
          <a:p>
            <a:pPr lvl="1"/>
            <a:r>
              <a:rPr lang="en-US" dirty="0" smtClean="0"/>
              <a:t>The failure will not occur at the exact time of the key roll </a:t>
            </a:r>
            <a:r>
              <a:rPr lang="mr-IN" dirty="0" smtClean="0"/>
              <a:t>–</a:t>
            </a:r>
            <a:r>
              <a:rPr lang="en-US" dirty="0" smtClean="0"/>
              <a:t> it will occur when the local cache of old signed root entries ages out of the cache, which will take up to 7 days</a:t>
            </a:r>
          </a:p>
          <a:p>
            <a:r>
              <a:rPr lang="en-US" dirty="0" smtClean="0"/>
              <a:t>Many users who use these failing resolvers will just switch over to use a non-validating resolver</a:t>
            </a:r>
          </a:p>
          <a:p>
            <a:r>
              <a:rPr lang="en-US" dirty="0" smtClean="0"/>
              <a:t>A small pool of users will be affected with no DNS</a:t>
            </a:r>
          </a:p>
          <a:p>
            <a:endParaRPr lang="en-US" dirty="0" smtClean="0"/>
          </a:p>
        </p:txBody>
      </p:sp>
    </p:spTree>
    <p:extLst>
      <p:ext uri="{BB962C8B-B14F-4D97-AF65-F5344CB8AC3E}">
        <p14:creationId xmlns:p14="http://schemas.microsoft.com/office/powerpoint/2010/main" val="354935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I do?</a:t>
            </a:r>
            <a:endParaRPr lang="en-AU" dirty="0"/>
          </a:p>
        </p:txBody>
      </p:sp>
      <p:sp>
        <p:nvSpPr>
          <p:cNvPr id="3" name="Content Placeholder 2"/>
          <p:cNvSpPr>
            <a:spLocks noGrp="1"/>
          </p:cNvSpPr>
          <p:nvPr>
            <p:ph idx="1"/>
          </p:nvPr>
        </p:nvSpPr>
        <p:spPr>
          <a:xfrm>
            <a:off x="946163" y="1308639"/>
            <a:ext cx="7251673" cy="3423827"/>
          </a:xfrm>
        </p:spPr>
        <p:txBody>
          <a:bodyPr/>
          <a:lstStyle/>
          <a:p>
            <a:pPr marL="0" indent="0">
              <a:buNone/>
            </a:pPr>
            <a:r>
              <a:rPr lang="en-AU" dirty="0" smtClean="0"/>
              <a:t>Check your recursive resolver </a:t>
            </a:r>
            <a:r>
              <a:rPr lang="en-AU" dirty="0" err="1" smtClean="0"/>
              <a:t>config</a:t>
            </a:r>
            <a:r>
              <a:rPr lang="en-AU" dirty="0" smtClean="0"/>
              <a:t>!</a:t>
            </a:r>
          </a:p>
          <a:p>
            <a:pPr marL="0" indent="0">
              <a:buNone/>
            </a:pPr>
            <a:r>
              <a:rPr lang="en-AU" dirty="0" smtClean="0"/>
              <a:t>Check your trusted key set</a:t>
            </a:r>
          </a:p>
          <a:p>
            <a:pPr marL="0" indent="0">
              <a:buNone/>
            </a:pPr>
            <a:endParaRPr lang="en-AU" dirty="0"/>
          </a:p>
          <a:p>
            <a:pPr marL="0" indent="0">
              <a:buNone/>
            </a:pPr>
            <a:r>
              <a:rPr lang="en-AU" dirty="0" smtClean="0"/>
              <a:t>There is no need to turn off DNSSEC validation!</a:t>
            </a:r>
          </a:p>
          <a:p>
            <a:pPr marL="0" indent="0">
              <a:buNone/>
            </a:pPr>
            <a:endParaRPr lang="en-AU" dirty="0"/>
          </a:p>
          <a:p>
            <a:pPr marL="0" indent="0">
              <a:buNone/>
            </a:pPr>
            <a:endParaRPr lang="en-AU" dirty="0" smtClean="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43</a:t>
            </a:fld>
            <a:endParaRPr lang="en-AU" kern="0" dirty="0"/>
          </a:p>
        </p:txBody>
      </p:sp>
    </p:spTree>
    <p:extLst>
      <p:ext uri="{BB962C8B-B14F-4D97-AF65-F5344CB8AC3E}">
        <p14:creationId xmlns:p14="http://schemas.microsoft.com/office/powerpoint/2010/main" val="1839801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259146"/>
            <a:ext cx="6172200" cy="857250"/>
          </a:xfrm>
        </p:spPr>
        <p:txBody>
          <a:bodyPr/>
          <a:lstStyle/>
          <a:p>
            <a:r>
              <a:rPr lang="en-US" dirty="0" smtClean="0"/>
              <a:t>Questions?</a:t>
            </a:r>
            <a:endParaRPr lang="en-US" dirty="0"/>
          </a:p>
        </p:txBody>
      </p:sp>
    </p:spTree>
    <p:extLst>
      <p:ext uri="{BB962C8B-B14F-4D97-AF65-F5344CB8AC3E}">
        <p14:creationId xmlns:p14="http://schemas.microsoft.com/office/powerpoint/2010/main" val="32180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users </a:t>
            </a:r>
            <a:r>
              <a:rPr lang="mr-IN" dirty="0" smtClean="0"/>
              <a:t>…</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solidFill>
              </a:rPr>
              <a:t>Send their DNS queries towards recursive resolvers that perform DNSSEC validation?</a:t>
            </a:r>
          </a:p>
          <a:p>
            <a:pPr marL="0" indent="0">
              <a:buNone/>
            </a:pPr>
            <a:endParaRPr lang="en-US" dirty="0" smtClean="0">
              <a:solidFill>
                <a:schemeClr val="tx1"/>
              </a:solidFill>
            </a:endParaRPr>
          </a:p>
          <a:p>
            <a:pPr marL="0" indent="0">
              <a:buNone/>
            </a:pPr>
            <a:r>
              <a:rPr lang="en-US" dirty="0" smtClean="0">
                <a:solidFill>
                  <a:schemeClr val="tx1"/>
                </a:solidFill>
              </a:rPr>
              <a:t>Because these resolvers WILL be sensitive to a change in the KSK and this number is an approximate estimate of the upper bounds of impact of the KSK change</a:t>
            </a:r>
            <a:endParaRPr lang="en-US" dirty="0">
              <a:solidFill>
                <a:schemeClr val="tx1"/>
              </a:solidFill>
            </a:endParaRPr>
          </a:p>
        </p:txBody>
      </p:sp>
    </p:spTree>
    <p:extLst>
      <p:ext uri="{BB962C8B-B14F-4D97-AF65-F5344CB8AC3E}">
        <p14:creationId xmlns:p14="http://schemas.microsoft.com/office/powerpoint/2010/main" val="167344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Digression: Let’s </a:t>
            </a:r>
            <a:r>
              <a:rPr lang="en-US" dirty="0" smtClean="0"/>
              <a:t>measure DNSSEC</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06642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sp>
        <p:nvSpPr>
          <p:cNvPr id="3" name="TextBox 2"/>
          <p:cNvSpPr txBox="1"/>
          <p:nvPr/>
        </p:nvSpPr>
        <p:spPr>
          <a:xfrm>
            <a:off x="2059420" y="1310026"/>
            <a:ext cx="5315879" cy="300082"/>
          </a:xfrm>
          <a:prstGeom prst="rect">
            <a:avLst/>
          </a:prstGeom>
          <a:noFill/>
        </p:spPr>
        <p:txBody>
          <a:bodyPr wrap="none" rtlCol="0">
            <a:spAutoFit/>
          </a:bodyPr>
          <a:lstStyle/>
          <a:p>
            <a:r>
              <a:rPr lang="en-US" sz="1350" dirty="0">
                <a:solidFill>
                  <a:schemeClr val="accent6">
                    <a:lumMod val="75000"/>
                  </a:schemeClr>
                </a:solidFill>
                <a:latin typeface="AhnbergHand"/>
                <a:cs typeface="AhnbergHand"/>
              </a:rPr>
              <a:t>What we would like to think happens in DNS resolution!</a:t>
            </a:r>
            <a:endParaRPr lang="en-US" sz="1350" dirty="0">
              <a:solidFill>
                <a:schemeClr val="accent6">
                  <a:lumMod val="75000"/>
                </a:schemeClr>
              </a:solidFill>
              <a:latin typeface="AhnbergHand"/>
              <a:cs typeface="AhnbergHand"/>
            </a:endParaRPr>
          </a:p>
        </p:txBody>
      </p:sp>
      <p:sp>
        <p:nvSpPr>
          <p:cNvPr id="6" name="Freeform 5"/>
          <p:cNvSpPr/>
          <p:nvPr/>
        </p:nvSpPr>
        <p:spPr>
          <a:xfrm>
            <a:off x="3583172" y="1579894"/>
            <a:ext cx="349907" cy="20015"/>
          </a:xfrm>
          <a:custGeom>
            <a:avLst/>
            <a:gdLst>
              <a:gd name="connsiteX0" fmla="*/ 0 w 466542"/>
              <a:gd name="connsiteY0" fmla="*/ 26686 h 26686"/>
              <a:gd name="connsiteX1" fmla="*/ 241911 w 466542"/>
              <a:gd name="connsiteY1" fmla="*/ 766 h 26686"/>
              <a:gd name="connsiteX2" fmla="*/ 466542 w 466542"/>
              <a:gd name="connsiteY2" fmla="*/ 9406 h 26686"/>
            </a:gdLst>
            <a:ahLst/>
            <a:cxnLst>
              <a:cxn ang="0">
                <a:pos x="connsiteX0" y="connsiteY0"/>
              </a:cxn>
              <a:cxn ang="0">
                <a:pos x="connsiteX1" y="connsiteY1"/>
              </a:cxn>
              <a:cxn ang="0">
                <a:pos x="connsiteX2" y="connsiteY2"/>
              </a:cxn>
            </a:cxnLst>
            <a:rect l="l" t="t" r="r" b="b"/>
            <a:pathLst>
              <a:path w="466542" h="26686">
                <a:moveTo>
                  <a:pt x="0" y="26686"/>
                </a:moveTo>
                <a:cubicBezTo>
                  <a:pt x="82077" y="15166"/>
                  <a:pt x="164154" y="3646"/>
                  <a:pt x="241911" y="766"/>
                </a:cubicBezTo>
                <a:cubicBezTo>
                  <a:pt x="319668" y="-2114"/>
                  <a:pt x="393105" y="3646"/>
                  <a:pt x="466542" y="94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 name="TextBox 4"/>
          <p:cNvSpPr txBox="1"/>
          <p:nvPr/>
        </p:nvSpPr>
        <p:spPr>
          <a:xfrm>
            <a:off x="2000251" y="3225126"/>
            <a:ext cx="803425" cy="323165"/>
          </a:xfrm>
          <a:prstGeom prst="rect">
            <a:avLst/>
          </a:prstGeom>
          <a:noFill/>
        </p:spPr>
        <p:txBody>
          <a:bodyPr wrap="none" rtlCol="0">
            <a:spAutoFit/>
          </a:bodyPr>
          <a:lstStyle/>
          <a:p>
            <a:r>
              <a:rPr lang="en-US" sz="1500" b="1" dirty="0">
                <a:solidFill>
                  <a:srgbClr val="0000FF"/>
                </a:solidFill>
                <a:latin typeface="AhnbergHand"/>
                <a:cs typeface="AhnbergHand"/>
              </a:rPr>
              <a:t>Client</a:t>
            </a:r>
            <a:endParaRPr lang="en-US" sz="1500" b="1" dirty="0">
              <a:solidFill>
                <a:srgbClr val="0000FF"/>
              </a:solidFill>
              <a:latin typeface="AhnbergHand"/>
              <a:cs typeface="AhnbergHand"/>
            </a:endParaRPr>
          </a:p>
        </p:txBody>
      </p:sp>
      <p:sp>
        <p:nvSpPr>
          <p:cNvPr id="7" name="Freeform 6"/>
          <p:cNvSpPr/>
          <p:nvPr/>
        </p:nvSpPr>
        <p:spPr>
          <a:xfrm>
            <a:off x="1801813" y="3013017"/>
            <a:ext cx="1328366" cy="673963"/>
          </a:xfrm>
          <a:custGeom>
            <a:avLst/>
            <a:gdLst>
              <a:gd name="connsiteX0" fmla="*/ 0 w 1771154"/>
              <a:gd name="connsiteY0" fmla="*/ 4312 h 898617"/>
              <a:gd name="connsiteX1" fmla="*/ 63500 w 1771154"/>
              <a:gd name="connsiteY1" fmla="*/ 850978 h 898617"/>
              <a:gd name="connsiteX2" fmla="*/ 84666 w 1771154"/>
              <a:gd name="connsiteY2" fmla="*/ 798062 h 898617"/>
              <a:gd name="connsiteX3" fmla="*/ 1629833 w 1771154"/>
              <a:gd name="connsiteY3" fmla="*/ 829812 h 898617"/>
              <a:gd name="connsiteX4" fmla="*/ 1682750 w 1771154"/>
              <a:gd name="connsiteY4" fmla="*/ 57228 h 898617"/>
              <a:gd name="connsiteX5" fmla="*/ 1471083 w 1771154"/>
              <a:gd name="connsiteY5" fmla="*/ 57228 h 898617"/>
              <a:gd name="connsiteX6" fmla="*/ 201083 w 1771154"/>
              <a:gd name="connsiteY6" fmla="*/ 99562 h 8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154" h="898617">
                <a:moveTo>
                  <a:pt x="0" y="4312"/>
                </a:moveTo>
                <a:cubicBezTo>
                  <a:pt x="24694" y="361499"/>
                  <a:pt x="49389" y="718686"/>
                  <a:pt x="63500" y="850978"/>
                </a:cubicBezTo>
                <a:cubicBezTo>
                  <a:pt x="77611" y="983270"/>
                  <a:pt x="84666" y="798062"/>
                  <a:pt x="84666" y="798062"/>
                </a:cubicBezTo>
                <a:cubicBezTo>
                  <a:pt x="345721" y="794534"/>
                  <a:pt x="1363486" y="953284"/>
                  <a:pt x="1629833" y="829812"/>
                </a:cubicBezTo>
                <a:cubicBezTo>
                  <a:pt x="1896180" y="706340"/>
                  <a:pt x="1709208" y="185992"/>
                  <a:pt x="1682750" y="57228"/>
                </a:cubicBezTo>
                <a:cubicBezTo>
                  <a:pt x="1656292" y="-71536"/>
                  <a:pt x="1471083" y="57228"/>
                  <a:pt x="1471083" y="57228"/>
                </a:cubicBezTo>
                <a:lnTo>
                  <a:pt x="201083" y="99562"/>
                </a:ln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3741740" y="3153688"/>
            <a:ext cx="1611339" cy="323165"/>
          </a:xfrm>
          <a:prstGeom prst="rect">
            <a:avLst/>
          </a:prstGeom>
          <a:noFill/>
        </p:spPr>
        <p:txBody>
          <a:bodyPr wrap="none" rtlCol="0">
            <a:spAutoFit/>
          </a:bodyPr>
          <a:lstStyle/>
          <a:p>
            <a:r>
              <a:rPr lang="en-US" sz="1500" b="1" dirty="0">
                <a:solidFill>
                  <a:schemeClr val="accent6">
                    <a:lumMod val="50000"/>
                  </a:schemeClr>
                </a:solidFill>
                <a:latin typeface="AhnbergHand"/>
                <a:cs typeface="AhnbergHand"/>
              </a:rPr>
              <a:t>DNS Resolver</a:t>
            </a:r>
            <a:endParaRPr lang="en-US" sz="1500" b="1" dirty="0">
              <a:solidFill>
                <a:schemeClr val="accent6">
                  <a:lumMod val="50000"/>
                </a:schemeClr>
              </a:solidFill>
              <a:latin typeface="AhnbergHand"/>
              <a:cs typeface="AhnbergHand"/>
            </a:endParaRPr>
          </a:p>
        </p:txBody>
      </p:sp>
      <p:sp>
        <p:nvSpPr>
          <p:cNvPr id="9" name="Freeform 8"/>
          <p:cNvSpPr/>
          <p:nvPr/>
        </p:nvSpPr>
        <p:spPr>
          <a:xfrm>
            <a:off x="3657580" y="2932307"/>
            <a:ext cx="1731254" cy="735467"/>
          </a:xfrm>
          <a:custGeom>
            <a:avLst/>
            <a:gdLst>
              <a:gd name="connsiteX0" fmla="*/ 139728 w 2308339"/>
              <a:gd name="connsiteY0" fmla="*/ 905675 h 980623"/>
              <a:gd name="connsiteX1" fmla="*/ 192645 w 2308339"/>
              <a:gd name="connsiteY1" fmla="*/ 884508 h 980623"/>
              <a:gd name="connsiteX2" fmla="*/ 2139978 w 2308339"/>
              <a:gd name="connsiteY2" fmla="*/ 884508 h 980623"/>
              <a:gd name="connsiteX3" fmla="*/ 2203478 w 2308339"/>
              <a:gd name="connsiteY3" fmla="*/ 926841 h 980623"/>
              <a:gd name="connsiteX4" fmla="*/ 2118811 w 2308339"/>
              <a:gd name="connsiteY4" fmla="*/ 48425 h 980623"/>
              <a:gd name="connsiteX5" fmla="*/ 2087061 w 2308339"/>
              <a:gd name="connsiteY5" fmla="*/ 111925 h 980623"/>
              <a:gd name="connsiteX6" fmla="*/ 150311 w 2308339"/>
              <a:gd name="connsiteY6" fmla="*/ 90758 h 980623"/>
              <a:gd name="connsiteX7" fmla="*/ 129145 w 2308339"/>
              <a:gd name="connsiteY7" fmla="*/ 143675 h 980623"/>
              <a:gd name="connsiteX8" fmla="*/ 139728 w 2308339"/>
              <a:gd name="connsiteY8" fmla="*/ 905675 h 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339" h="980623">
                <a:moveTo>
                  <a:pt x="139728" y="905675"/>
                </a:moveTo>
                <a:cubicBezTo>
                  <a:pt x="150311" y="1029147"/>
                  <a:pt x="-140730" y="888036"/>
                  <a:pt x="192645" y="884508"/>
                </a:cubicBezTo>
                <a:cubicBezTo>
                  <a:pt x="526020" y="880980"/>
                  <a:pt x="1804839" y="877453"/>
                  <a:pt x="2139978" y="884508"/>
                </a:cubicBezTo>
                <a:cubicBezTo>
                  <a:pt x="2475117" y="891563"/>
                  <a:pt x="2207006" y="1066188"/>
                  <a:pt x="2203478" y="926841"/>
                </a:cubicBezTo>
                <a:cubicBezTo>
                  <a:pt x="2199950" y="787494"/>
                  <a:pt x="2138214" y="184244"/>
                  <a:pt x="2118811" y="48425"/>
                </a:cubicBezTo>
                <a:cubicBezTo>
                  <a:pt x="2099408" y="-87394"/>
                  <a:pt x="2415144" y="104870"/>
                  <a:pt x="2087061" y="111925"/>
                </a:cubicBezTo>
                <a:cubicBezTo>
                  <a:pt x="1758978" y="118980"/>
                  <a:pt x="476630" y="85466"/>
                  <a:pt x="150311" y="90758"/>
                </a:cubicBezTo>
                <a:cubicBezTo>
                  <a:pt x="-176008" y="96050"/>
                  <a:pt x="130909" y="6092"/>
                  <a:pt x="129145" y="143675"/>
                </a:cubicBezTo>
                <a:cubicBezTo>
                  <a:pt x="127381" y="281258"/>
                  <a:pt x="129145" y="782203"/>
                  <a:pt x="139728" y="905675"/>
                </a:cubicBezTo>
                <a:close/>
              </a:path>
            </a:pathLst>
          </a:cu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3055938" y="2651125"/>
            <a:ext cx="646331" cy="300082"/>
          </a:xfrm>
          <a:prstGeom prst="rect">
            <a:avLst/>
          </a:prstGeom>
          <a:noFill/>
        </p:spPr>
        <p:txBody>
          <a:bodyPr wrap="none" rtlCol="0">
            <a:spAutoFit/>
          </a:bodyPr>
          <a:lstStyle/>
          <a:p>
            <a:r>
              <a:rPr lang="en-US" sz="1350" dirty="0" err="1">
                <a:latin typeface="AhnbergHand"/>
                <a:cs typeface="AhnbergHand"/>
              </a:rPr>
              <a:t>x.y.z</a:t>
            </a:r>
            <a:r>
              <a:rPr lang="en-US" sz="1350" dirty="0">
                <a:latin typeface="AhnbergHand"/>
                <a:cs typeface="AhnbergHand"/>
              </a:rPr>
              <a:t>?</a:t>
            </a:r>
            <a:endParaRPr lang="en-US" sz="1350" dirty="0">
              <a:latin typeface="AhnbergHand"/>
              <a:cs typeface="AhnbergHand"/>
            </a:endParaRPr>
          </a:p>
        </p:txBody>
      </p:sp>
      <p:sp>
        <p:nvSpPr>
          <p:cNvPr id="11" name="Freeform 10"/>
          <p:cNvSpPr/>
          <p:nvPr/>
        </p:nvSpPr>
        <p:spPr>
          <a:xfrm>
            <a:off x="3079750" y="3008302"/>
            <a:ext cx="581404" cy="174636"/>
          </a:xfrm>
          <a:custGeom>
            <a:avLst/>
            <a:gdLst>
              <a:gd name="connsiteX0" fmla="*/ 0 w 775205"/>
              <a:gd name="connsiteY0" fmla="*/ 179931 h 232848"/>
              <a:gd name="connsiteX1" fmla="*/ 338667 w 775205"/>
              <a:gd name="connsiteY1" fmla="*/ 14 h 232848"/>
              <a:gd name="connsiteX2" fmla="*/ 762000 w 775205"/>
              <a:gd name="connsiteY2" fmla="*/ 169348 h 232848"/>
              <a:gd name="connsiteX3" fmla="*/ 677334 w 775205"/>
              <a:gd name="connsiteY3" fmla="*/ 63514 h 232848"/>
              <a:gd name="connsiteX4" fmla="*/ 772584 w 775205"/>
              <a:gd name="connsiteY4" fmla="*/ 179931 h 232848"/>
              <a:gd name="connsiteX5" fmla="*/ 656167 w 775205"/>
              <a:gd name="connsiteY5" fmla="*/ 232848 h 2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205" h="232848">
                <a:moveTo>
                  <a:pt x="0" y="179931"/>
                </a:moveTo>
                <a:cubicBezTo>
                  <a:pt x="105833" y="90854"/>
                  <a:pt x="211667" y="1778"/>
                  <a:pt x="338667" y="14"/>
                </a:cubicBezTo>
                <a:cubicBezTo>
                  <a:pt x="465667" y="-1750"/>
                  <a:pt x="705556" y="158765"/>
                  <a:pt x="762000" y="169348"/>
                </a:cubicBezTo>
                <a:cubicBezTo>
                  <a:pt x="818444" y="179931"/>
                  <a:pt x="675570" y="61750"/>
                  <a:pt x="677334" y="63514"/>
                </a:cubicBezTo>
                <a:cubicBezTo>
                  <a:pt x="679098" y="65278"/>
                  <a:pt x="776112" y="151709"/>
                  <a:pt x="772584" y="179931"/>
                </a:cubicBezTo>
                <a:cubicBezTo>
                  <a:pt x="769056" y="208153"/>
                  <a:pt x="656167" y="232848"/>
                  <a:pt x="656167" y="23284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2" name="TextBox 11"/>
          <p:cNvSpPr txBox="1"/>
          <p:nvPr/>
        </p:nvSpPr>
        <p:spPr>
          <a:xfrm>
            <a:off x="6134976" y="2928124"/>
            <a:ext cx="1326004" cy="507831"/>
          </a:xfrm>
          <a:prstGeom prst="rect">
            <a:avLst/>
          </a:prstGeom>
          <a:noFill/>
        </p:spPr>
        <p:txBody>
          <a:bodyPr wrap="none" rtlCol="0">
            <a:spAutoFit/>
          </a:bodyPr>
          <a:lstStyle/>
          <a:p>
            <a:r>
              <a:rPr lang="en-US" sz="1350" dirty="0">
                <a:solidFill>
                  <a:srgbClr val="FF0000"/>
                </a:solidFill>
                <a:latin typeface="AhnbergHand"/>
                <a:cs typeface="AhnbergHand"/>
              </a:rPr>
              <a:t>Authoritative</a:t>
            </a:r>
          </a:p>
          <a:p>
            <a:r>
              <a:rPr lang="en-US" sz="1350" dirty="0" err="1">
                <a:solidFill>
                  <a:srgbClr val="FF0000"/>
                </a:solidFill>
                <a:latin typeface="AhnbergHand"/>
                <a:cs typeface="AhnbergHand"/>
              </a:rPr>
              <a:t>Nameserver</a:t>
            </a:r>
            <a:endParaRPr lang="en-US" sz="1350" dirty="0">
              <a:solidFill>
                <a:srgbClr val="FF0000"/>
              </a:solidFill>
              <a:latin typeface="AhnbergHand"/>
              <a:cs typeface="AhnbergHand"/>
            </a:endParaRPr>
          </a:p>
        </p:txBody>
      </p:sp>
      <p:sp>
        <p:nvSpPr>
          <p:cNvPr id="13" name="TextBox 12"/>
          <p:cNvSpPr txBox="1"/>
          <p:nvPr/>
        </p:nvSpPr>
        <p:spPr>
          <a:xfrm>
            <a:off x="5408742" y="2655307"/>
            <a:ext cx="646331" cy="300082"/>
          </a:xfrm>
          <a:prstGeom prst="rect">
            <a:avLst/>
          </a:prstGeom>
          <a:noFill/>
        </p:spPr>
        <p:txBody>
          <a:bodyPr wrap="none" rtlCol="0">
            <a:spAutoFit/>
          </a:bodyPr>
          <a:lstStyle/>
          <a:p>
            <a:r>
              <a:rPr lang="en-US" sz="1350" dirty="0" err="1">
                <a:latin typeface="AhnbergHand"/>
                <a:cs typeface="AhnbergHand"/>
              </a:rPr>
              <a:t>x.y.z</a:t>
            </a:r>
            <a:r>
              <a:rPr lang="en-US" sz="1350" dirty="0">
                <a:latin typeface="AhnbergHand"/>
                <a:cs typeface="AhnbergHand"/>
              </a:rPr>
              <a:t>?</a:t>
            </a:r>
            <a:endParaRPr lang="en-US" sz="1350" dirty="0">
              <a:latin typeface="AhnbergHand"/>
              <a:cs typeface="AhnbergHand"/>
            </a:endParaRPr>
          </a:p>
        </p:txBody>
      </p:sp>
      <p:sp>
        <p:nvSpPr>
          <p:cNvPr id="14" name="Freeform 13"/>
          <p:cNvSpPr/>
          <p:nvPr/>
        </p:nvSpPr>
        <p:spPr>
          <a:xfrm>
            <a:off x="5981836" y="2931288"/>
            <a:ext cx="1551867" cy="571903"/>
          </a:xfrm>
          <a:custGeom>
            <a:avLst/>
            <a:gdLst>
              <a:gd name="connsiteX0" fmla="*/ 141636 w 2069156"/>
              <a:gd name="connsiteY0" fmla="*/ 60366 h 762537"/>
              <a:gd name="connsiteX1" fmla="*/ 1909052 w 2069156"/>
              <a:gd name="connsiteY1" fmla="*/ 49783 h 762537"/>
              <a:gd name="connsiteX2" fmla="*/ 1993719 w 2069156"/>
              <a:gd name="connsiteY2" fmla="*/ 49783 h 762537"/>
              <a:gd name="connsiteX3" fmla="*/ 1972552 w 2069156"/>
              <a:gd name="connsiteY3" fmla="*/ 716533 h 762537"/>
              <a:gd name="connsiteX4" fmla="*/ 1951386 w 2069156"/>
              <a:gd name="connsiteY4" fmla="*/ 705949 h 762537"/>
              <a:gd name="connsiteX5" fmla="*/ 183969 w 2069156"/>
              <a:gd name="connsiteY5" fmla="*/ 716533 h 762537"/>
              <a:gd name="connsiteX6" fmla="*/ 120469 w 2069156"/>
              <a:gd name="connsiteY6" fmla="*/ 653033 h 762537"/>
              <a:gd name="connsiteX7" fmla="*/ 141636 w 2069156"/>
              <a:gd name="connsiteY7" fmla="*/ 60366 h 7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156" h="762537">
                <a:moveTo>
                  <a:pt x="141636" y="60366"/>
                </a:moveTo>
                <a:cubicBezTo>
                  <a:pt x="439733" y="-40176"/>
                  <a:pt x="1909052" y="49783"/>
                  <a:pt x="1909052" y="49783"/>
                </a:cubicBezTo>
                <a:cubicBezTo>
                  <a:pt x="2217732" y="48019"/>
                  <a:pt x="1983136" y="-61342"/>
                  <a:pt x="1993719" y="49783"/>
                </a:cubicBezTo>
                <a:cubicBezTo>
                  <a:pt x="2004302" y="160908"/>
                  <a:pt x="1979607" y="607172"/>
                  <a:pt x="1972552" y="716533"/>
                </a:cubicBezTo>
                <a:cubicBezTo>
                  <a:pt x="1965497" y="825894"/>
                  <a:pt x="1951386" y="705949"/>
                  <a:pt x="1951386" y="705949"/>
                </a:cubicBezTo>
                <a:lnTo>
                  <a:pt x="183969" y="716533"/>
                </a:lnTo>
                <a:cubicBezTo>
                  <a:pt x="-121184" y="707714"/>
                  <a:pt x="134580" y="764158"/>
                  <a:pt x="120469" y="653033"/>
                </a:cubicBezTo>
                <a:cubicBezTo>
                  <a:pt x="106358" y="541908"/>
                  <a:pt x="-156461" y="160908"/>
                  <a:pt x="141636" y="6036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Freeform 15"/>
          <p:cNvSpPr/>
          <p:nvPr/>
        </p:nvSpPr>
        <p:spPr>
          <a:xfrm>
            <a:off x="5278438" y="2999669"/>
            <a:ext cx="621595" cy="135644"/>
          </a:xfrm>
          <a:custGeom>
            <a:avLst/>
            <a:gdLst>
              <a:gd name="connsiteX0" fmla="*/ 0 w 828793"/>
              <a:gd name="connsiteY0" fmla="*/ 180859 h 180859"/>
              <a:gd name="connsiteX1" fmla="*/ 338666 w 828793"/>
              <a:gd name="connsiteY1" fmla="*/ 942 h 180859"/>
              <a:gd name="connsiteX2" fmla="*/ 814916 w 828793"/>
              <a:gd name="connsiteY2" fmla="*/ 106775 h 180859"/>
              <a:gd name="connsiteX3" fmla="*/ 709083 w 828793"/>
              <a:gd name="connsiteY3" fmla="*/ 32692 h 180859"/>
              <a:gd name="connsiteX4" fmla="*/ 793750 w 828793"/>
              <a:gd name="connsiteY4" fmla="*/ 106775 h 180859"/>
              <a:gd name="connsiteX5" fmla="*/ 656166 w 828793"/>
              <a:gd name="connsiteY5" fmla="*/ 117359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793" h="180859">
                <a:moveTo>
                  <a:pt x="0" y="180859"/>
                </a:moveTo>
                <a:cubicBezTo>
                  <a:pt x="101423" y="97074"/>
                  <a:pt x="202847" y="13289"/>
                  <a:pt x="338666" y="942"/>
                </a:cubicBezTo>
                <a:cubicBezTo>
                  <a:pt x="474485" y="-11405"/>
                  <a:pt x="753180" y="101483"/>
                  <a:pt x="814916" y="106775"/>
                </a:cubicBezTo>
                <a:cubicBezTo>
                  <a:pt x="876652" y="112067"/>
                  <a:pt x="712611" y="32692"/>
                  <a:pt x="709083" y="32692"/>
                </a:cubicBezTo>
                <a:cubicBezTo>
                  <a:pt x="705555" y="32692"/>
                  <a:pt x="802570" y="92664"/>
                  <a:pt x="793750" y="106775"/>
                </a:cubicBezTo>
                <a:cubicBezTo>
                  <a:pt x="784930" y="120886"/>
                  <a:pt x="656166" y="117359"/>
                  <a:pt x="656166" y="11735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7" name="Freeform 16"/>
          <p:cNvSpPr/>
          <p:nvPr/>
        </p:nvSpPr>
        <p:spPr>
          <a:xfrm>
            <a:off x="5303965" y="3341001"/>
            <a:ext cx="704723" cy="183249"/>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8" name="Freeform 17"/>
          <p:cNvSpPr/>
          <p:nvPr/>
        </p:nvSpPr>
        <p:spPr>
          <a:xfrm>
            <a:off x="3065728" y="3363677"/>
            <a:ext cx="704723" cy="183249"/>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9" name="TextBox 18"/>
          <p:cNvSpPr txBox="1"/>
          <p:nvPr/>
        </p:nvSpPr>
        <p:spPr>
          <a:xfrm>
            <a:off x="5409341" y="3553469"/>
            <a:ext cx="1329210" cy="300082"/>
          </a:xfrm>
          <a:prstGeom prst="rect">
            <a:avLst/>
          </a:prstGeom>
          <a:noFill/>
        </p:spPr>
        <p:txBody>
          <a:bodyPr wrap="none" rtlCol="0">
            <a:spAutoFit/>
          </a:bodyPr>
          <a:lstStyle/>
          <a:p>
            <a:r>
              <a:rPr lang="en-US" sz="1350" dirty="0" err="1">
                <a:latin typeface="AhnbergHand"/>
                <a:cs typeface="AhnbergHand"/>
              </a:rPr>
              <a:t>x.y.z</a:t>
            </a:r>
            <a:r>
              <a:rPr lang="en-US" sz="1350" dirty="0">
                <a:latin typeface="AhnbergHand"/>
                <a:cs typeface="AhnbergHand"/>
              </a:rPr>
              <a:t>? 10.0.0.1</a:t>
            </a:r>
            <a:endParaRPr lang="en-US" sz="1350" dirty="0">
              <a:latin typeface="AhnbergHand"/>
              <a:cs typeface="AhnbergHand"/>
            </a:endParaRPr>
          </a:p>
        </p:txBody>
      </p:sp>
      <p:sp>
        <p:nvSpPr>
          <p:cNvPr id="20" name="TextBox 19"/>
          <p:cNvSpPr txBox="1"/>
          <p:nvPr/>
        </p:nvSpPr>
        <p:spPr>
          <a:xfrm>
            <a:off x="3015082" y="3667600"/>
            <a:ext cx="1329210" cy="300082"/>
          </a:xfrm>
          <a:prstGeom prst="rect">
            <a:avLst/>
          </a:prstGeom>
          <a:noFill/>
        </p:spPr>
        <p:txBody>
          <a:bodyPr wrap="none" rtlCol="0">
            <a:spAutoFit/>
          </a:bodyPr>
          <a:lstStyle/>
          <a:p>
            <a:r>
              <a:rPr lang="en-US" sz="1350" dirty="0" err="1">
                <a:latin typeface="AhnbergHand"/>
                <a:cs typeface="AhnbergHand"/>
              </a:rPr>
              <a:t>x.y.z</a:t>
            </a:r>
            <a:r>
              <a:rPr lang="en-US" sz="1350" dirty="0">
                <a:latin typeface="AhnbergHand"/>
                <a:cs typeface="AhnbergHand"/>
              </a:rPr>
              <a:t>? 10.0.0.1</a:t>
            </a:r>
            <a:endParaRPr lang="en-US" sz="1350" dirty="0">
              <a:latin typeface="AhnbergHand"/>
              <a:cs typeface="AhnbergHand"/>
            </a:endParaRPr>
          </a:p>
        </p:txBody>
      </p:sp>
    </p:spTree>
    <p:extLst>
      <p:ext uri="{BB962C8B-B14F-4D97-AF65-F5344CB8AC3E}">
        <p14:creationId xmlns:p14="http://schemas.microsoft.com/office/powerpoint/2010/main" val="128034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pic>
        <p:nvPicPr>
          <p:cNvPr id="5" name="Content Placeholder 4"/>
          <p:cNvPicPr>
            <a:picLocks noGrp="1" noChangeAspect="1"/>
          </p:cNvPicPr>
          <p:nvPr>
            <p:ph idx="1"/>
          </p:nvPr>
        </p:nvPicPr>
        <p:blipFill>
          <a:blip r:embed="rId2"/>
          <a:srcRect t="1568" b="1568"/>
          <a:stretch>
            <a:fillRect/>
          </a:stretch>
        </p:blipFill>
        <p:spPr/>
      </p:pic>
      <p:sp>
        <p:nvSpPr>
          <p:cNvPr id="4" name="TextBox 3"/>
          <p:cNvSpPr txBox="1"/>
          <p:nvPr/>
        </p:nvSpPr>
        <p:spPr>
          <a:xfrm>
            <a:off x="1223628" y="4407954"/>
            <a:ext cx="5690982" cy="300082"/>
          </a:xfrm>
          <a:prstGeom prst="rect">
            <a:avLst/>
          </a:prstGeom>
          <a:noFill/>
        </p:spPr>
        <p:txBody>
          <a:bodyPr wrap="none" rtlCol="0">
            <a:spAutoFit/>
          </a:bodyPr>
          <a:lstStyle/>
          <a:p>
            <a:r>
              <a:rPr lang="en-US" sz="1350" dirty="0">
                <a:solidFill>
                  <a:schemeClr val="accent6">
                    <a:lumMod val="75000"/>
                  </a:schemeClr>
                </a:solidFill>
                <a:latin typeface="AhnbergHand"/>
                <a:cs typeface="AhnbergHand"/>
              </a:rPr>
              <a:t>A small sample of what appears to happen in DNS resolution</a:t>
            </a:r>
            <a:endParaRPr lang="en-US" sz="1350" dirty="0">
              <a:solidFill>
                <a:schemeClr val="accent6">
                  <a:lumMod val="75000"/>
                </a:schemeClr>
              </a:solidFill>
              <a:latin typeface="AhnbergHand"/>
              <a:cs typeface="AhnbergHand"/>
            </a:endParaRPr>
          </a:p>
        </p:txBody>
      </p:sp>
      <p:sp>
        <p:nvSpPr>
          <p:cNvPr id="3" name="Freeform 2"/>
          <p:cNvSpPr/>
          <p:nvPr/>
        </p:nvSpPr>
        <p:spPr>
          <a:xfrm>
            <a:off x="3480980" y="4684953"/>
            <a:ext cx="602617" cy="33970"/>
          </a:xfrm>
          <a:custGeom>
            <a:avLst/>
            <a:gdLst>
              <a:gd name="connsiteX0" fmla="*/ 0 w 803489"/>
              <a:gd name="connsiteY0" fmla="*/ 34560 h 45293"/>
              <a:gd name="connsiteX1" fmla="*/ 276469 w 803489"/>
              <a:gd name="connsiteY1" fmla="*/ 43200 h 45293"/>
              <a:gd name="connsiteX2" fmla="*/ 647975 w 803489"/>
              <a:gd name="connsiteY2" fmla="*/ 0 h 45293"/>
              <a:gd name="connsiteX3" fmla="*/ 803489 w 803489"/>
              <a:gd name="connsiteY3" fmla="*/ 43200 h 45293"/>
            </a:gdLst>
            <a:ahLst/>
            <a:cxnLst>
              <a:cxn ang="0">
                <a:pos x="connsiteX0" y="connsiteY0"/>
              </a:cxn>
              <a:cxn ang="0">
                <a:pos x="connsiteX1" y="connsiteY1"/>
              </a:cxn>
              <a:cxn ang="0">
                <a:pos x="connsiteX2" y="connsiteY2"/>
              </a:cxn>
              <a:cxn ang="0">
                <a:pos x="connsiteX3" y="connsiteY3"/>
              </a:cxn>
            </a:cxnLst>
            <a:rect l="l" t="t" r="r" b="b"/>
            <a:pathLst>
              <a:path w="803489" h="45293">
                <a:moveTo>
                  <a:pt x="0" y="34560"/>
                </a:moveTo>
                <a:cubicBezTo>
                  <a:pt x="84236" y="41760"/>
                  <a:pt x="168473" y="48960"/>
                  <a:pt x="276469" y="43200"/>
                </a:cubicBezTo>
                <a:cubicBezTo>
                  <a:pt x="384465" y="37440"/>
                  <a:pt x="560138" y="0"/>
                  <a:pt x="647975" y="0"/>
                </a:cubicBezTo>
                <a:cubicBezTo>
                  <a:pt x="735812" y="0"/>
                  <a:pt x="769650" y="21600"/>
                  <a:pt x="803489" y="43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93805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5210957" y="1078708"/>
            <a:ext cx="2736465" cy="507831"/>
          </a:xfrm>
          <a:prstGeom prst="rect">
            <a:avLst/>
          </a:prstGeom>
          <a:noFill/>
        </p:spPr>
        <p:txBody>
          <a:bodyPr wrap="square" rtlCol="0">
            <a:spAutoFit/>
          </a:bodyPr>
          <a:lstStyle/>
          <a:p>
            <a:pPr algn="r"/>
            <a:r>
              <a:rPr lang="en-US" sz="1350" dirty="0">
                <a:solidFill>
                  <a:srgbClr val="E46C0A"/>
                </a:solidFill>
                <a:latin typeface="AhnbergHand"/>
                <a:cs typeface="AhnbergHand"/>
              </a:rPr>
              <a:t>The best model we can use for DNS resolution</a:t>
            </a:r>
            <a:endParaRPr lang="en-US" sz="1350" dirty="0">
              <a:solidFill>
                <a:srgbClr val="E46C0A"/>
              </a:solidFill>
              <a:latin typeface="AhnbergHand"/>
              <a:cs typeface="AhnbergHand"/>
            </a:endParaRPr>
          </a:p>
        </p:txBody>
      </p:sp>
    </p:spTree>
    <p:extLst>
      <p:ext uri="{BB962C8B-B14F-4D97-AF65-F5344CB8AC3E}">
        <p14:creationId xmlns:p14="http://schemas.microsoft.com/office/powerpoint/2010/main" val="1179452829"/>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2191</TotalTime>
  <Words>2284</Words>
  <Application>Microsoft Macintosh PowerPoint</Application>
  <PresentationFormat>On-screen Show (16:9)</PresentationFormat>
  <Paragraphs>273</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AhnbergHand</vt:lpstr>
      <vt:lpstr>Calibri</vt:lpstr>
      <vt:lpstr>Courier</vt:lpstr>
      <vt:lpstr>Arial</vt:lpstr>
      <vt:lpstr>APNIC33PowerPointTemplateFinal</vt:lpstr>
      <vt:lpstr>Rolling the Root KSK</vt:lpstr>
      <vt:lpstr>Will this break the Internet?</vt:lpstr>
      <vt:lpstr>Why?</vt:lpstr>
      <vt:lpstr>Ok – lets strip out the hyperbole!</vt:lpstr>
      <vt:lpstr>How many users …</vt:lpstr>
      <vt:lpstr>Digression: Let’s measure DNSSEC</vt:lpstr>
      <vt:lpstr>Understanding DNS Resolvers is “tricky”</vt:lpstr>
      <vt:lpstr>Understanding DNS Resolvers is “tricky”</vt:lpstr>
      <vt:lpstr>Understanding DNS Resolvers is “tricky”</vt:lpstr>
      <vt:lpstr>Understanding Resolvers is “tricky”</vt:lpstr>
      <vt:lpstr>This means…</vt:lpstr>
      <vt:lpstr>This means…</vt:lpstr>
      <vt:lpstr>This means…</vt:lpstr>
      <vt:lpstr>This means…</vt:lpstr>
      <vt:lpstr>Ok – so measuring the DNS is tricky</vt:lpstr>
      <vt:lpstr>Server-Side Measurement</vt:lpstr>
      <vt:lpstr>The Experiment</vt:lpstr>
      <vt:lpstr>DNSSEC Validating</vt:lpstr>
      <vt:lpstr>DNSSEC Validating</vt:lpstr>
      <vt:lpstr>So lets measure DNSSEC</vt:lpstr>
      <vt:lpstr>Measurement Results</vt:lpstr>
      <vt:lpstr>Measurement Results</vt:lpstr>
      <vt:lpstr>DNSSEC Validating</vt:lpstr>
      <vt:lpstr>“Partial” DNSSEC Validating</vt:lpstr>
      <vt:lpstr>DNSSEC Use in the Internet</vt:lpstr>
      <vt:lpstr>End Digression</vt:lpstr>
      <vt:lpstr>Ok – lets strip out the hyperbole!</vt:lpstr>
      <vt:lpstr>Ok – lets strip out the hyperbole!</vt:lpstr>
      <vt:lpstr>Ok – lets strip out the hyperbole!</vt:lpstr>
      <vt:lpstr>Our Major Concerns</vt:lpstr>
      <vt:lpstr>Let the keys roll automatically</vt:lpstr>
      <vt:lpstr>Easy, Right?  Just follow RFC5011…</vt:lpstr>
      <vt:lpstr>PowerPoint Presentation</vt:lpstr>
      <vt:lpstr>Our Major Concerns</vt:lpstr>
      <vt:lpstr>Our Major Concerns</vt:lpstr>
      <vt:lpstr>Our Major Concerns</vt:lpstr>
      <vt:lpstr>PowerPoint Presentation</vt:lpstr>
      <vt:lpstr>Large Responses</vt:lpstr>
      <vt:lpstr>Large Responses</vt:lpstr>
      <vt:lpstr>Large Responses</vt:lpstr>
      <vt:lpstr>Ok – lets strip out the hyperbole!</vt:lpstr>
      <vt:lpstr>Where are we?</vt:lpstr>
      <vt:lpstr>What can I do?</vt:lpstr>
      <vt:lpstr>Questions?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111</cp:revision>
  <cp:lastPrinted>2017-09-11T08:03:34Z</cp:lastPrinted>
  <dcterms:created xsi:type="dcterms:W3CDTF">2014-08-25T06:17:12Z</dcterms:created>
  <dcterms:modified xsi:type="dcterms:W3CDTF">2017-09-11T08:32:05Z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ies>
</file>